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Montserrat"/>
      <p:regular r:id="rId39"/>
      <p:bold r:id="rId40"/>
      <p:italic r:id="rId41"/>
      <p:boldItalic r:id="rId42"/>
    </p:embeddedFont>
    <p:embeddedFont>
      <p:font typeface="Lat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20" Type="http://schemas.openxmlformats.org/officeDocument/2006/relationships/slide" Target="slides/slide15.xml"/><Relationship Id="rId42" Type="http://schemas.openxmlformats.org/officeDocument/2006/relationships/font" Target="fonts/Montserrat-boldItalic.fntdata"/><Relationship Id="rId41" Type="http://schemas.openxmlformats.org/officeDocument/2006/relationships/font" Target="fonts/Montserrat-italic.fntdata"/><Relationship Id="rId22" Type="http://schemas.openxmlformats.org/officeDocument/2006/relationships/slide" Target="slides/slide17.xml"/><Relationship Id="rId44" Type="http://schemas.openxmlformats.org/officeDocument/2006/relationships/font" Target="fonts/Lato-bold.fntdata"/><Relationship Id="rId21" Type="http://schemas.openxmlformats.org/officeDocument/2006/relationships/slide" Target="slides/slide16.xml"/><Relationship Id="rId43" Type="http://schemas.openxmlformats.org/officeDocument/2006/relationships/font" Target="fonts/Lato-regular.fntdata"/><Relationship Id="rId24" Type="http://schemas.openxmlformats.org/officeDocument/2006/relationships/slide" Target="slides/slide19.xml"/><Relationship Id="rId46" Type="http://schemas.openxmlformats.org/officeDocument/2006/relationships/font" Target="fonts/Lato-boldItalic.fntdata"/><Relationship Id="rId23" Type="http://schemas.openxmlformats.org/officeDocument/2006/relationships/slide" Target="slides/slide18.xml"/><Relationship Id="rId45"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Montserrat-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jpg>
</file>

<file path=ppt/media/image24.jpg>
</file>

<file path=ppt/media/image25.jpg>
</file>

<file path=ppt/media/image26.png>
</file>

<file path=ppt/media/image27.jpg>
</file>

<file path=ppt/media/image3.jp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Zack</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b2caa150f5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b2caa150f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b2caa150f5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b2caa150f5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 Show project demo here.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8574741195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8574741195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b2ddb73df4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b2ddb73df4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b2ddb73df4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b2ddb73df4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b2ddb73df4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b2ddb73df4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8574741195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8574741195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a684027a2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a684027a2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Zack</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a684027a2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a684027a2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Zack</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a8fa2b486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a8fa2b486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Zack</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b2caa150f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b2caa150f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Ezequiel</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8574741195_0_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8574741195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8574741195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8574741195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Axel</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a684027a2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a684027a2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Axel</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b2caa150f5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b2caa150f5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Axel</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b2caa150f5_2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b2caa150f5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a8fa2b486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a8fa2b486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a684027a23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a684027a23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a8fa2b4862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a8fa2b4862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Eddy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a </a:t>
            </a:r>
            <a:r>
              <a:rPr lang="en"/>
              <a:t>demonstration</a:t>
            </a:r>
            <a:r>
              <a:rPr lang="en"/>
              <a:t> of our testing. We used a </a:t>
            </a:r>
            <a:r>
              <a:rPr lang="en"/>
              <a:t>framework</a:t>
            </a:r>
            <a:r>
              <a:rPr lang="en"/>
              <a:t> called easy location. It was used to checking, build, and even test for language changes.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8574741195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8574741195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b2caa150f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b2caa150f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Eddy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a:t>
            </a:r>
            <a:r>
              <a:rPr lang="en"/>
              <a:t>challenge</a:t>
            </a:r>
            <a:r>
              <a:rPr lang="en"/>
              <a:t> was </a:t>
            </a:r>
            <a:r>
              <a:rPr lang="en"/>
              <a:t>creating</a:t>
            </a:r>
            <a:r>
              <a:rPr lang="en"/>
              <a:t> our database.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in the beginning, our client wanted to use the database that stellarium uses. However, as mentioned before we could get the rights to it and it was too complicated for what we need for our project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instead we wanted to create a CRUD style database </a:t>
            </a:r>
            <a:r>
              <a:rPr lang="en"/>
              <a:t>similar</a:t>
            </a:r>
            <a:r>
              <a:rPr lang="en"/>
              <a:t> to Sqlite.</a:t>
            </a:r>
            <a:endParaRPr/>
          </a:p>
          <a:p>
            <a:pPr indent="-298450" lvl="0" marL="457200" rtl="0" algn="l">
              <a:spcBef>
                <a:spcPts val="0"/>
              </a:spcBef>
              <a:spcAft>
                <a:spcPts val="0"/>
              </a:spcAft>
              <a:buSzPts val="1100"/>
              <a:buChar char="-"/>
            </a:pPr>
            <a:r>
              <a:rPr lang="en"/>
              <a:t>This is </a:t>
            </a:r>
            <a:r>
              <a:rPr lang="en"/>
              <a:t>where</a:t>
            </a:r>
            <a:r>
              <a:rPr lang="en"/>
              <a:t> we get to </a:t>
            </a:r>
            <a:r>
              <a:rPr b="1" lang="en"/>
              <a:t>CREATE, READ, UPDATE, AND DELETE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Since the idea was to make it work offline. CRUD offered that option and the main idea was when the user comes online, it would read the </a:t>
            </a:r>
            <a:r>
              <a:rPr lang="en"/>
              <a:t>database</a:t>
            </a:r>
            <a:r>
              <a:rPr lang="en"/>
              <a:t> and send changes to the server. However, the main issue that it was facing was the </a:t>
            </a:r>
            <a:r>
              <a:rPr lang="en"/>
              <a:t>dependencies</a:t>
            </a:r>
            <a:r>
              <a:rPr lang="en"/>
              <a:t> wont work/connect or they would </a:t>
            </a:r>
            <a:r>
              <a:rPr lang="en"/>
              <a:t>interfere</a:t>
            </a:r>
            <a:r>
              <a:rPr lang="en"/>
              <a:t> with </a:t>
            </a:r>
            <a:r>
              <a:rPr lang="en"/>
              <a:t>other</a:t>
            </a:r>
            <a:r>
              <a:rPr lang="en"/>
              <a:t> </a:t>
            </a:r>
            <a:r>
              <a:rPr lang="en"/>
              <a:t>dependencies/library</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a684027a2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a684027a2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zeke</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b2caa150f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b2caa150f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Eddy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math that we used </a:t>
            </a:r>
            <a:r>
              <a:rPr lang="en"/>
              <a:t>was celestial</a:t>
            </a:r>
            <a:r>
              <a:rPr lang="en"/>
              <a:t> coordinates with declination (dec·li·na·tion) and right ascension (as·cen·sion).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our design, we planned to point to the north star first. Then we just work off it with an angle to get to the next star ????????????</a:t>
            </a:r>
            <a:endParaRPr/>
          </a:p>
          <a:p>
            <a:pPr indent="-298450" lvl="1" marL="914400" rtl="0" algn="l">
              <a:spcBef>
                <a:spcPts val="0"/>
              </a:spcBef>
              <a:spcAft>
                <a:spcPts val="0"/>
              </a:spcAft>
              <a:buSzPts val="1100"/>
              <a:buChar char="-"/>
            </a:pPr>
            <a:r>
              <a:rPr lang="en"/>
              <a:t>up/down (north/south) is known as declination</a:t>
            </a:r>
            <a:endParaRPr/>
          </a:p>
          <a:p>
            <a:pPr indent="-298450" lvl="2" marL="1371600" rtl="0" algn="l">
              <a:spcBef>
                <a:spcPts val="0"/>
              </a:spcBef>
              <a:spcAft>
                <a:spcPts val="0"/>
              </a:spcAft>
              <a:buSzPts val="1100"/>
              <a:buChar char="-"/>
            </a:pPr>
            <a:r>
              <a:rPr lang="en"/>
              <a:t>It is measured in degrees from the celestial equator (runs parallel to Earth’s equator).</a:t>
            </a:r>
            <a:endParaRPr/>
          </a:p>
          <a:p>
            <a:pPr indent="-298450" lvl="1" marL="914400" rtl="0" algn="l">
              <a:spcBef>
                <a:spcPts val="0"/>
              </a:spcBef>
              <a:spcAft>
                <a:spcPts val="0"/>
              </a:spcAft>
              <a:buSzPts val="1100"/>
              <a:buChar char="-"/>
            </a:pPr>
            <a:r>
              <a:rPr lang="en"/>
              <a:t>left/right (east/west) is known as right ascension (RA)</a:t>
            </a:r>
            <a:endParaRPr/>
          </a:p>
          <a:p>
            <a:pPr indent="-298450" lvl="2" marL="1371600" rtl="0" algn="l">
              <a:spcBef>
                <a:spcPts val="0"/>
              </a:spcBef>
              <a:spcAft>
                <a:spcPts val="0"/>
              </a:spcAft>
              <a:buSzPts val="1100"/>
              <a:buChar char="-"/>
            </a:pPr>
            <a:r>
              <a:rPr lang="en"/>
              <a:t>Measured in hours from zero-hour line (perpendicular to the point where the sun crosses celestial equator at the vernal equinox)</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996e26f05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996e26f05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8574741195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8574741195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Montserrat"/>
                <a:ea typeface="Montserrat"/>
                <a:cs typeface="Montserrat"/>
                <a:sym typeface="Montserrat"/>
              </a:rPr>
              <a:t>What We Have Learned</a:t>
            </a:r>
            <a:endParaRPr sz="19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Lato"/>
                <a:ea typeface="Lato"/>
                <a:cs typeface="Lato"/>
                <a:sym typeface="Lato"/>
              </a:rPr>
              <a:t>Arduino, Galvos, Esp, Flutter, UI design, Html get requests, Extended knowledge of c++, Teamwork and project design</a:t>
            </a:r>
            <a:endParaRPr sz="1300">
              <a:solidFill>
                <a:schemeClr val="dk1"/>
              </a:solidFill>
              <a:latin typeface="Lato"/>
              <a:ea typeface="Lato"/>
              <a:cs typeface="Lato"/>
              <a:sym typeface="Lato"/>
            </a:endParaRPr>
          </a:p>
          <a:p>
            <a:pPr indent="0" lvl="0" marL="0" rtl="0" algn="l">
              <a:lnSpc>
                <a:spcPct val="115000"/>
              </a:lnSpc>
              <a:spcBef>
                <a:spcPts val="1200"/>
              </a:spcBef>
              <a:spcAft>
                <a:spcPts val="1200"/>
              </a:spcAft>
              <a:buClr>
                <a:schemeClr val="dk1"/>
              </a:buClr>
              <a:buSzPts val="1100"/>
              <a:buFont typeface="Arial"/>
              <a:buNone/>
            </a:pPr>
            <a:r>
              <a:rPr lang="en" sz="1300">
                <a:solidFill>
                  <a:schemeClr val="lt1"/>
                </a:solidFill>
                <a:latin typeface="Lato"/>
                <a:ea typeface="Lato"/>
                <a:cs typeface="Lato"/>
                <a:sym typeface="Lato"/>
              </a:rPr>
              <a:t>Stars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996e26f05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996e26f05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Zack can start then All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a684027a2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a684027a2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b2caa150f5_2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b2caa150f5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8574741195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8574741195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500">
                <a:solidFill>
                  <a:schemeClr val="dk1"/>
                </a:solidFill>
                <a:latin typeface="Lato"/>
                <a:ea typeface="Lato"/>
                <a:cs typeface="Lato"/>
                <a:sym typeface="Lato"/>
              </a:rPr>
              <a:t>Zeke</a:t>
            </a:r>
            <a:endParaRPr sz="1500">
              <a:solidFill>
                <a:schemeClr val="dk1"/>
              </a:solidFill>
              <a:latin typeface="Lato"/>
              <a:ea typeface="Lato"/>
              <a:cs typeface="Lato"/>
              <a:sym typeface="Lato"/>
            </a:endParaRPr>
          </a:p>
          <a:p>
            <a:pPr indent="-323850" lvl="0" marL="457200" rtl="0" algn="l">
              <a:lnSpc>
                <a:spcPct val="115000"/>
              </a:lnSpc>
              <a:spcBef>
                <a:spcPts val="1200"/>
              </a:spcBef>
              <a:spcAft>
                <a:spcPts val="0"/>
              </a:spcAft>
              <a:buClr>
                <a:schemeClr val="dk1"/>
              </a:buClr>
              <a:buSzPts val="1500"/>
              <a:buFont typeface="Lato"/>
              <a:buChar char="●"/>
            </a:pPr>
            <a:r>
              <a:rPr lang="en" sz="1500">
                <a:solidFill>
                  <a:schemeClr val="dk1"/>
                </a:solidFill>
                <a:latin typeface="Lato"/>
                <a:ea typeface="Lato"/>
                <a:cs typeface="Lato"/>
                <a:sym typeface="Lato"/>
              </a:rPr>
              <a:t>In the beginning our goal was to create a design that can point a laser into the sky that has minimal control inputs. </a:t>
            </a:r>
            <a:endParaRPr sz="1500">
              <a:solidFill>
                <a:schemeClr val="dk1"/>
              </a:solidFill>
              <a:latin typeface="Lato"/>
              <a:ea typeface="Lato"/>
              <a:cs typeface="Lato"/>
              <a:sym typeface="Lato"/>
            </a:endParaRPr>
          </a:p>
          <a:p>
            <a:pPr indent="-323850" lvl="0" marL="457200" rtl="0" algn="l">
              <a:lnSpc>
                <a:spcPct val="115000"/>
              </a:lnSpc>
              <a:spcBef>
                <a:spcPts val="0"/>
              </a:spcBef>
              <a:spcAft>
                <a:spcPts val="0"/>
              </a:spcAft>
              <a:buClr>
                <a:schemeClr val="dk1"/>
              </a:buClr>
              <a:buSzPts val="1500"/>
              <a:buFont typeface="Lato"/>
              <a:buChar char="●"/>
            </a:pPr>
            <a:r>
              <a:rPr lang="en" sz="1500">
                <a:solidFill>
                  <a:schemeClr val="dk1"/>
                </a:solidFill>
                <a:latin typeface="Lato"/>
                <a:ea typeface="Lato"/>
                <a:cs typeface="Lato"/>
                <a:sym typeface="Lato"/>
              </a:rPr>
              <a:t>It will work similar to a telescope where it will work on declination, right ascension, and distance.</a:t>
            </a:r>
            <a:endParaRPr sz="1500">
              <a:solidFill>
                <a:schemeClr val="dk1"/>
              </a:solidFill>
              <a:latin typeface="Lato"/>
              <a:ea typeface="Lato"/>
              <a:cs typeface="Lato"/>
              <a:sym typeface="Lato"/>
            </a:endParaRPr>
          </a:p>
          <a:p>
            <a:pPr indent="-323850" lvl="0" marL="457200" rtl="0" algn="l">
              <a:lnSpc>
                <a:spcPct val="115000"/>
              </a:lnSpc>
              <a:spcBef>
                <a:spcPts val="0"/>
              </a:spcBef>
              <a:spcAft>
                <a:spcPts val="0"/>
              </a:spcAft>
              <a:buClr>
                <a:schemeClr val="dk1"/>
              </a:buClr>
              <a:buSzPts val="1500"/>
              <a:buFont typeface="Lato"/>
              <a:buChar char="●"/>
            </a:pPr>
            <a:r>
              <a:rPr lang="en" sz="1500">
                <a:solidFill>
                  <a:schemeClr val="dk1"/>
                </a:solidFill>
                <a:latin typeface="Lato"/>
                <a:ea typeface="Lato"/>
                <a:cs typeface="Lato"/>
                <a:sym typeface="Lato"/>
              </a:rPr>
              <a:t>Have a similar database to Stellarium </a:t>
            </a:r>
            <a:endParaRPr sz="1500">
              <a:solidFill>
                <a:schemeClr val="dk1"/>
              </a:solidFill>
              <a:latin typeface="Lato"/>
              <a:ea typeface="Lato"/>
              <a:cs typeface="Lato"/>
              <a:sym typeface="Lato"/>
            </a:endParaRPr>
          </a:p>
          <a:p>
            <a:pPr indent="-311150" lvl="1" marL="914400" rtl="0" algn="l">
              <a:lnSpc>
                <a:spcPct val="115000"/>
              </a:lnSpc>
              <a:spcBef>
                <a:spcPts val="0"/>
              </a:spcBef>
              <a:spcAft>
                <a:spcPts val="0"/>
              </a:spcAft>
              <a:buClr>
                <a:schemeClr val="dk1"/>
              </a:buClr>
              <a:buSzPts val="1300"/>
              <a:buFont typeface="Lato"/>
              <a:buChar char="○"/>
            </a:pPr>
            <a:r>
              <a:rPr lang="en" sz="1300">
                <a:solidFill>
                  <a:schemeClr val="dk1"/>
                </a:solidFill>
                <a:latin typeface="Lato"/>
                <a:ea typeface="Lato"/>
                <a:cs typeface="Lato"/>
                <a:sym typeface="Lato"/>
              </a:rPr>
              <a:t>Which is a free open source planetarium.</a:t>
            </a:r>
            <a:endParaRPr sz="1300">
              <a:solidFill>
                <a:schemeClr val="dk1"/>
              </a:solidFill>
              <a:latin typeface="Lato"/>
              <a:ea typeface="Lato"/>
              <a:cs typeface="Lato"/>
              <a:sym typeface="Lato"/>
            </a:endParaRPr>
          </a:p>
          <a:p>
            <a:pPr indent="-323850" lvl="0" marL="457200" rtl="0" algn="l">
              <a:lnSpc>
                <a:spcPct val="115000"/>
              </a:lnSpc>
              <a:spcBef>
                <a:spcPts val="0"/>
              </a:spcBef>
              <a:spcAft>
                <a:spcPts val="0"/>
              </a:spcAft>
              <a:buClr>
                <a:schemeClr val="dk1"/>
              </a:buClr>
              <a:buSzPts val="1500"/>
              <a:buFont typeface="Lato"/>
              <a:buChar char="●"/>
            </a:pPr>
            <a:r>
              <a:rPr lang="en" sz="1500">
                <a:solidFill>
                  <a:schemeClr val="dk1"/>
                </a:solidFill>
                <a:latin typeface="Lato"/>
                <a:ea typeface="Lato"/>
                <a:cs typeface="Lato"/>
                <a:sym typeface="Lato"/>
              </a:rPr>
              <a:t>If possible draw out the constellation.</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b2caa150f5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b2caa150f5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Eddy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t>
            </a:r>
            <a:r>
              <a:rPr lang="en"/>
              <a:t>didn't</a:t>
            </a:r>
            <a:r>
              <a:rPr lang="en"/>
              <a:t> need many cyber security risk or threats because our device is offline. No personal information was collected in our app. We were mainly focused on the </a:t>
            </a:r>
            <a:r>
              <a:rPr lang="en"/>
              <a:t>safety</a:t>
            </a:r>
            <a:r>
              <a:rPr lang="en"/>
              <a:t> aspect of our project.</a:t>
            </a:r>
            <a:endParaRPr/>
          </a:p>
          <a:p>
            <a:pPr indent="-298450" lvl="0" marL="457200" rtl="0" algn="l">
              <a:spcBef>
                <a:spcPts val="0"/>
              </a:spcBef>
              <a:spcAft>
                <a:spcPts val="0"/>
              </a:spcAft>
              <a:buSzPts val="1100"/>
              <a:buChar char="-"/>
            </a:pPr>
            <a:r>
              <a:rPr lang="en"/>
              <a:t>These included dealing with high powered lasers</a:t>
            </a:r>
            <a:endParaRPr/>
          </a:p>
          <a:p>
            <a:pPr indent="-298450" lvl="0" marL="457200" rtl="0" algn="l">
              <a:spcBef>
                <a:spcPts val="0"/>
              </a:spcBef>
              <a:spcAft>
                <a:spcPts val="0"/>
              </a:spcAft>
              <a:buSzPts val="1100"/>
              <a:buChar char="-"/>
            </a:pPr>
            <a:r>
              <a:rPr lang="en"/>
              <a:t>We Also used a flight radar to check for flight paths. Thereforth, you can make sure no planes around your location (to prevent you from point lasers at planes)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8574741195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8574741195_0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b2caa150f5_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b2caa150f5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drive.google.com/file/d/1P8Uwnd8o_SZ-ZBF7lsdX_9GGJ5Dyx308/view" TargetMode="External"/><Relationship Id="rId4" Type="http://schemas.openxmlformats.org/officeDocument/2006/relationships/image" Target="../media/image1.png"/><Relationship Id="rId5" Type="http://schemas.openxmlformats.org/officeDocument/2006/relationships/hyperlink" Target="http://drive.google.com/file/d/1jMdZ9twa2_OZvnGTw0xrk0gVYeMihVpp/view" TargetMode="External"/><Relationship Id="rId6" Type="http://schemas.openxmlformats.org/officeDocument/2006/relationships/hyperlink" Target="https://www.youtube.com/shorts/1QNNMIERAN0" TargetMode="External"/><Relationship Id="rId7" Type="http://schemas.openxmlformats.org/officeDocument/2006/relationships/hyperlink" Target="https://youtube.com/shorts/XRc8F7rtYUo?feature=shar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gyazo.com/b74d1ea8ac58b8fd0075e46d183ccf78" TargetMode="External"/><Relationship Id="rId4" Type="http://schemas.openxmlformats.org/officeDocument/2006/relationships/image" Target="../media/image5.jpg"/><Relationship Id="rId5" Type="http://schemas.openxmlformats.org/officeDocument/2006/relationships/hyperlink" Target="http://www.youtube.com/watch?v=JN3J9Qkdya4" TargetMode="External"/><Relationship Id="rId6"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7.jpg"/><Relationship Id="rId4" Type="http://schemas.openxmlformats.org/officeDocument/2006/relationships/image" Target="../media/image2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1.jpg"/><Relationship Id="rId4" Type="http://schemas.openxmlformats.org/officeDocument/2006/relationships/image" Target="../media/image24.jpg"/><Relationship Id="rId5" Type="http://schemas.openxmlformats.org/officeDocument/2006/relationships/image" Target="../media/image12.jpg"/><Relationship Id="rId6" Type="http://schemas.openxmlformats.org/officeDocument/2006/relationships/image" Target="../media/image2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www.youtube.com/watch?v=-jZG34dtqrU" TargetMode="External"/><Relationship Id="rId4" Type="http://schemas.openxmlformats.org/officeDocument/2006/relationships/image" Target="../media/image4.jpg"/><Relationship Id="rId5" Type="http://schemas.openxmlformats.org/officeDocument/2006/relationships/hyperlink" Target="https://youtu.be/-jZG34dtqrU"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3.png"/><Relationship Id="rId4" Type="http://schemas.openxmlformats.org/officeDocument/2006/relationships/image" Target="../media/image10.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Laser Star Guide</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Created by Zack Mason, Ethan Plantilla, Axel Garces, Eddy Meraz, Ezequiel Contreras Morales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Goto Laser</a:t>
            </a:r>
            <a:endParaRPr/>
          </a:p>
        </p:txBody>
      </p:sp>
      <p:sp>
        <p:nvSpPr>
          <p:cNvPr id="189" name="Google Shape;189;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0200" lvl="0" marL="457200" rtl="0" algn="l">
              <a:lnSpc>
                <a:spcPct val="150000"/>
              </a:lnSpc>
              <a:spcBef>
                <a:spcPts val="0"/>
              </a:spcBef>
              <a:spcAft>
                <a:spcPts val="0"/>
              </a:spcAft>
              <a:buSzPts val="1600"/>
              <a:buChar char="●"/>
            </a:pPr>
            <a:r>
              <a:rPr lang="en" sz="1600"/>
              <a:t>To begin the laser we started with a simple 1D test to set objects</a:t>
            </a:r>
            <a:endParaRPr sz="1600"/>
          </a:p>
          <a:p>
            <a:pPr indent="-330200" lvl="0" marL="457200" rtl="0" algn="l">
              <a:lnSpc>
                <a:spcPct val="150000"/>
              </a:lnSpc>
              <a:spcBef>
                <a:spcPts val="0"/>
              </a:spcBef>
              <a:spcAft>
                <a:spcPts val="0"/>
              </a:spcAft>
              <a:buSzPts val="1600"/>
              <a:buChar char="●"/>
            </a:pPr>
            <a:r>
              <a:rPr lang="en" sz="1600"/>
              <a:t>Moved to a system where the 1D test </a:t>
            </a:r>
            <a:r>
              <a:rPr lang="en" sz="1600"/>
              <a:t>rotates</a:t>
            </a:r>
            <a:r>
              <a:rPr lang="en" sz="1600"/>
              <a:t> on a plate to give the second </a:t>
            </a:r>
            <a:r>
              <a:rPr lang="en" sz="1600"/>
              <a:t>dimension</a:t>
            </a:r>
            <a:r>
              <a:rPr lang="en" sz="1600"/>
              <a:t> in order to cover the full view of the sky</a:t>
            </a:r>
            <a:endParaRPr sz="1600"/>
          </a:p>
          <a:p>
            <a:pPr indent="-330200" lvl="0" marL="457200" rtl="0" algn="l">
              <a:lnSpc>
                <a:spcPct val="150000"/>
              </a:lnSpc>
              <a:spcBef>
                <a:spcPts val="0"/>
              </a:spcBef>
              <a:spcAft>
                <a:spcPts val="0"/>
              </a:spcAft>
              <a:buSzPts val="1600"/>
              <a:buChar char="●"/>
            </a:pPr>
            <a:r>
              <a:rPr lang="en" sz="1600"/>
              <a:t>The plate and laser rotate using steppers motors for precise movements</a:t>
            </a:r>
            <a:endParaRPr sz="1600"/>
          </a:p>
          <a:p>
            <a:pPr indent="-330200" lvl="0" marL="457200" rtl="0" algn="l">
              <a:lnSpc>
                <a:spcPct val="150000"/>
              </a:lnSpc>
              <a:spcBef>
                <a:spcPts val="0"/>
              </a:spcBef>
              <a:spcAft>
                <a:spcPts val="0"/>
              </a:spcAft>
              <a:buSzPts val="1600"/>
              <a:buChar char="●"/>
            </a:pPr>
            <a:r>
              <a:rPr lang="en" sz="1600"/>
              <a:t>Using arduino we can control the motors</a:t>
            </a:r>
            <a:endParaRPr sz="1600"/>
          </a:p>
          <a:p>
            <a:pPr indent="-330200" lvl="0" marL="457200" rtl="0" algn="l">
              <a:lnSpc>
                <a:spcPct val="150000"/>
              </a:lnSpc>
              <a:spcBef>
                <a:spcPts val="0"/>
              </a:spcBef>
              <a:spcAft>
                <a:spcPts val="0"/>
              </a:spcAft>
              <a:buSzPts val="1600"/>
              <a:buChar char="●"/>
            </a:pPr>
            <a:r>
              <a:rPr lang="en" sz="1600"/>
              <a:t>Started with physical joystick and integrated one into the app</a:t>
            </a:r>
            <a:endParaRPr sz="1600"/>
          </a:p>
          <a:p>
            <a:pPr indent="0" lvl="0" marL="457200" rtl="0" algn="l">
              <a:lnSpc>
                <a:spcPct val="150000"/>
              </a:lnSpc>
              <a:spcBef>
                <a:spcPts val="1200"/>
              </a:spcBef>
              <a:spcAft>
                <a:spcPts val="1200"/>
              </a:spcAft>
              <a:buNone/>
            </a:pPr>
            <a:r>
              <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Goto Laser</a:t>
            </a:r>
            <a:endParaRPr/>
          </a:p>
        </p:txBody>
      </p:sp>
      <p:sp>
        <p:nvSpPr>
          <p:cNvPr id="195" name="Google Shape;195;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0200" lvl="0" marL="457200" rtl="0" algn="l">
              <a:lnSpc>
                <a:spcPct val="150000"/>
              </a:lnSpc>
              <a:spcBef>
                <a:spcPts val="0"/>
              </a:spcBef>
              <a:spcAft>
                <a:spcPts val="0"/>
              </a:spcAft>
              <a:buSzPts val="1600"/>
              <a:buChar char="●"/>
            </a:pPr>
            <a:r>
              <a:t/>
            </a:r>
            <a:endParaRPr sz="1600"/>
          </a:p>
          <a:p>
            <a:pPr indent="-330200" lvl="0" marL="457200" rtl="0" algn="l">
              <a:lnSpc>
                <a:spcPct val="150000"/>
              </a:lnSpc>
              <a:spcBef>
                <a:spcPts val="0"/>
              </a:spcBef>
              <a:spcAft>
                <a:spcPts val="0"/>
              </a:spcAft>
              <a:buSzPts val="1600"/>
              <a:buChar char="●"/>
            </a:pPr>
            <a:r>
              <a:t/>
            </a:r>
            <a:endParaRPr sz="1600"/>
          </a:p>
          <a:p>
            <a:pPr indent="0" lvl="0" marL="457200" rtl="0" algn="l">
              <a:lnSpc>
                <a:spcPct val="150000"/>
              </a:lnSpc>
              <a:spcBef>
                <a:spcPts val="1200"/>
              </a:spcBef>
              <a:spcAft>
                <a:spcPts val="1200"/>
              </a:spcAft>
              <a:buNone/>
            </a:pPr>
            <a:r>
              <a:t/>
            </a:r>
            <a:endParaRPr sz="1600"/>
          </a:p>
        </p:txBody>
      </p:sp>
      <p:pic>
        <p:nvPicPr>
          <p:cNvPr id="196" name="Google Shape;196;p23" title="IMG_0138.MOV">
            <a:hlinkClick r:id="rId3"/>
          </p:cNvPr>
          <p:cNvPicPr preferRelativeResize="0"/>
          <p:nvPr/>
        </p:nvPicPr>
        <p:blipFill>
          <a:blip r:embed="rId4">
            <a:alphaModFix/>
          </a:blip>
          <a:stretch>
            <a:fillRect/>
          </a:stretch>
        </p:blipFill>
        <p:spPr>
          <a:xfrm>
            <a:off x="0" y="1308650"/>
            <a:ext cx="4572000" cy="3429000"/>
          </a:xfrm>
          <a:prstGeom prst="rect">
            <a:avLst/>
          </a:prstGeom>
          <a:noFill/>
          <a:ln>
            <a:noFill/>
          </a:ln>
        </p:spPr>
      </p:pic>
      <p:pic>
        <p:nvPicPr>
          <p:cNvPr id="197" name="Google Shape;197;p23" title="IMG_0184.MOV">
            <a:hlinkClick r:id="rId5"/>
          </p:cNvPr>
          <p:cNvPicPr preferRelativeResize="0"/>
          <p:nvPr/>
        </p:nvPicPr>
        <p:blipFill>
          <a:blip r:embed="rId4">
            <a:alphaModFix/>
          </a:blip>
          <a:stretch>
            <a:fillRect/>
          </a:stretch>
        </p:blipFill>
        <p:spPr>
          <a:xfrm>
            <a:off x="4572000" y="1308650"/>
            <a:ext cx="4572000" cy="3429000"/>
          </a:xfrm>
          <a:prstGeom prst="rect">
            <a:avLst/>
          </a:prstGeom>
          <a:noFill/>
          <a:ln>
            <a:noFill/>
          </a:ln>
        </p:spPr>
      </p:pic>
      <p:sp>
        <p:nvSpPr>
          <p:cNvPr id="198" name="Google Shape;198;p23"/>
          <p:cNvSpPr txBox="1"/>
          <p:nvPr/>
        </p:nvSpPr>
        <p:spPr>
          <a:xfrm>
            <a:off x="1232250" y="4738450"/>
            <a:ext cx="210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solidFill>
                  <a:schemeClr val="hlink"/>
                </a:solidFill>
                <a:latin typeface="Lato"/>
                <a:ea typeface="Lato"/>
                <a:cs typeface="Lato"/>
                <a:sym typeface="Lato"/>
                <a:hlinkClick r:id="rId6"/>
              </a:rPr>
              <a:t>1D Laser Test</a:t>
            </a:r>
            <a:r>
              <a:rPr lang="en">
                <a:latin typeface="Lato"/>
                <a:ea typeface="Lato"/>
                <a:cs typeface="Lato"/>
                <a:sym typeface="Lato"/>
              </a:rPr>
              <a:t>                                                                    </a:t>
            </a:r>
            <a:endParaRPr>
              <a:latin typeface="Lato"/>
              <a:ea typeface="Lato"/>
              <a:cs typeface="Lato"/>
              <a:sym typeface="Lato"/>
            </a:endParaRPr>
          </a:p>
        </p:txBody>
      </p:sp>
      <p:sp>
        <p:nvSpPr>
          <p:cNvPr id="199" name="Google Shape;199;p23"/>
          <p:cNvSpPr txBox="1"/>
          <p:nvPr/>
        </p:nvSpPr>
        <p:spPr>
          <a:xfrm>
            <a:off x="5970125" y="4786325"/>
            <a:ext cx="2500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solidFill>
                  <a:schemeClr val="hlink"/>
                </a:solidFill>
                <a:latin typeface="Lato"/>
                <a:ea typeface="Lato"/>
                <a:cs typeface="Lato"/>
                <a:sym typeface="Lato"/>
                <a:hlinkClick r:id="rId7"/>
              </a:rPr>
              <a:t>2D Laser Test</a:t>
            </a:r>
            <a:endParaRPr>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Goto Laser</a:t>
            </a:r>
            <a:endParaRPr/>
          </a:p>
        </p:txBody>
      </p:sp>
      <p:sp>
        <p:nvSpPr>
          <p:cNvPr id="205" name="Google Shape;205;p24"/>
          <p:cNvSpPr txBox="1"/>
          <p:nvPr>
            <p:ph idx="1" type="body"/>
          </p:nvPr>
        </p:nvSpPr>
        <p:spPr>
          <a:xfrm>
            <a:off x="1297500" y="1001675"/>
            <a:ext cx="7038900" cy="2911200"/>
          </a:xfrm>
          <a:prstGeom prst="rect">
            <a:avLst/>
          </a:prstGeom>
        </p:spPr>
        <p:txBody>
          <a:bodyPr anchorCtr="0" anchor="t" bIns="91425" lIns="91425" spcFirstLastPara="1" rIns="91425" wrap="square" tIns="91425">
            <a:normAutofit fontScale="85000" lnSpcReduction="20000"/>
          </a:bodyPr>
          <a:lstStyle/>
          <a:p>
            <a:pPr indent="-323056" lvl="0" marL="457200" rtl="0" algn="l">
              <a:lnSpc>
                <a:spcPct val="150000"/>
              </a:lnSpc>
              <a:spcBef>
                <a:spcPts val="0"/>
              </a:spcBef>
              <a:spcAft>
                <a:spcPts val="0"/>
              </a:spcAft>
              <a:buSzPct val="100000"/>
              <a:buChar char="●"/>
            </a:pPr>
            <a:r>
              <a:rPr lang="en" sz="1750"/>
              <a:t>Similar to a go to telescope, our device will project a laser beam into the night sky at a desired constellation</a:t>
            </a:r>
            <a:endParaRPr sz="1750"/>
          </a:p>
          <a:p>
            <a:pPr indent="-323056" lvl="0" marL="457200" rtl="0" algn="l">
              <a:lnSpc>
                <a:spcPct val="150000"/>
              </a:lnSpc>
              <a:spcBef>
                <a:spcPts val="0"/>
              </a:spcBef>
              <a:spcAft>
                <a:spcPts val="0"/>
              </a:spcAft>
              <a:buSzPct val="100000"/>
              <a:buChar char="●"/>
            </a:pPr>
            <a:r>
              <a:rPr lang="en" sz="1750"/>
              <a:t>Uses Equaitorial System</a:t>
            </a:r>
            <a:endParaRPr sz="1750"/>
          </a:p>
          <a:p>
            <a:pPr indent="-323056" lvl="0" marL="457200" rtl="0" algn="l">
              <a:lnSpc>
                <a:spcPct val="150000"/>
              </a:lnSpc>
              <a:spcBef>
                <a:spcPts val="0"/>
              </a:spcBef>
              <a:spcAft>
                <a:spcPts val="0"/>
              </a:spcAft>
              <a:buSzPct val="100000"/>
              <a:buChar char="●"/>
            </a:pPr>
            <a:r>
              <a:rPr lang="en" sz="1750"/>
              <a:t>RA and DEC</a:t>
            </a:r>
            <a:endParaRPr sz="1750"/>
          </a:p>
          <a:p>
            <a:pPr indent="-314960" lvl="0" marL="457200" rtl="0" algn="l">
              <a:lnSpc>
                <a:spcPct val="150000"/>
              </a:lnSpc>
              <a:spcBef>
                <a:spcPts val="0"/>
              </a:spcBef>
              <a:spcAft>
                <a:spcPts val="0"/>
              </a:spcAft>
              <a:buSzPct val="100000"/>
              <a:buChar char="●"/>
            </a:pPr>
            <a:r>
              <a:rPr lang="en" sz="1600" u="sng">
                <a:solidFill>
                  <a:schemeClr val="hlink"/>
                </a:solidFill>
                <a:hlinkClick r:id="rId3"/>
              </a:rPr>
              <a:t>Stellarium gif</a:t>
            </a:r>
            <a:endParaRPr sz="1600"/>
          </a:p>
          <a:p>
            <a:pPr indent="0" lvl="0" marL="457200" rtl="0" algn="l">
              <a:lnSpc>
                <a:spcPct val="150000"/>
              </a:lnSpc>
              <a:spcBef>
                <a:spcPts val="1200"/>
              </a:spcBef>
              <a:spcAft>
                <a:spcPts val="0"/>
              </a:spcAft>
              <a:buNone/>
            </a:pPr>
            <a:r>
              <a:t/>
            </a:r>
            <a:endParaRPr sz="1600"/>
          </a:p>
          <a:p>
            <a:pPr indent="0" lvl="0" marL="457200" rtl="0" algn="l">
              <a:lnSpc>
                <a:spcPct val="150000"/>
              </a:lnSpc>
              <a:spcBef>
                <a:spcPts val="1200"/>
              </a:spcBef>
              <a:spcAft>
                <a:spcPts val="0"/>
              </a:spcAft>
              <a:buNone/>
            </a:pPr>
            <a:r>
              <a:t/>
            </a:r>
            <a:endParaRPr sz="1600"/>
          </a:p>
          <a:p>
            <a:pPr indent="0" lvl="0" marL="457200" rtl="0" algn="l">
              <a:lnSpc>
                <a:spcPct val="150000"/>
              </a:lnSpc>
              <a:spcBef>
                <a:spcPts val="1200"/>
              </a:spcBef>
              <a:spcAft>
                <a:spcPts val="1200"/>
              </a:spcAft>
              <a:buNone/>
            </a:pPr>
            <a:r>
              <a:t/>
            </a:r>
            <a:endParaRPr sz="1600"/>
          </a:p>
        </p:txBody>
      </p:sp>
      <p:pic>
        <p:nvPicPr>
          <p:cNvPr id="206" name="Google Shape;206;p24"/>
          <p:cNvPicPr preferRelativeResize="0"/>
          <p:nvPr/>
        </p:nvPicPr>
        <p:blipFill>
          <a:blip r:embed="rId4">
            <a:alphaModFix/>
          </a:blip>
          <a:stretch>
            <a:fillRect/>
          </a:stretch>
        </p:blipFill>
        <p:spPr>
          <a:xfrm>
            <a:off x="0" y="2663600"/>
            <a:ext cx="4454326" cy="2317600"/>
          </a:xfrm>
          <a:prstGeom prst="rect">
            <a:avLst/>
          </a:prstGeom>
          <a:noFill/>
          <a:ln>
            <a:noFill/>
          </a:ln>
        </p:spPr>
      </p:pic>
      <p:pic>
        <p:nvPicPr>
          <p:cNvPr id="207" name="Google Shape;207;p24" title="Stellarium Gif">
            <a:hlinkClick r:id="rId5"/>
          </p:cNvPr>
          <p:cNvPicPr preferRelativeResize="0"/>
          <p:nvPr/>
        </p:nvPicPr>
        <p:blipFill>
          <a:blip r:embed="rId6">
            <a:alphaModFix/>
          </a:blip>
          <a:stretch>
            <a:fillRect/>
          </a:stretch>
        </p:blipFill>
        <p:spPr>
          <a:xfrm>
            <a:off x="4454325" y="146955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Laser Photos</a:t>
            </a:r>
            <a:endParaRPr/>
          </a:p>
        </p:txBody>
      </p:sp>
      <p:pic>
        <p:nvPicPr>
          <p:cNvPr id="213" name="Google Shape;213;p25"/>
          <p:cNvPicPr preferRelativeResize="0"/>
          <p:nvPr/>
        </p:nvPicPr>
        <p:blipFill>
          <a:blip r:embed="rId3">
            <a:alphaModFix/>
          </a:blip>
          <a:stretch>
            <a:fillRect/>
          </a:stretch>
        </p:blipFill>
        <p:spPr>
          <a:xfrm>
            <a:off x="4766702" y="0"/>
            <a:ext cx="3857626" cy="5143501"/>
          </a:xfrm>
          <a:prstGeom prst="rect">
            <a:avLst/>
          </a:prstGeom>
          <a:noFill/>
          <a:ln>
            <a:noFill/>
          </a:ln>
        </p:spPr>
      </p:pic>
      <p:pic>
        <p:nvPicPr>
          <p:cNvPr id="214" name="Google Shape;214;p25"/>
          <p:cNvPicPr preferRelativeResize="0"/>
          <p:nvPr/>
        </p:nvPicPr>
        <p:blipFill>
          <a:blip r:embed="rId4">
            <a:alphaModFix/>
          </a:blip>
          <a:stretch>
            <a:fillRect/>
          </a:stretch>
        </p:blipFill>
        <p:spPr>
          <a:xfrm>
            <a:off x="409013" y="0"/>
            <a:ext cx="3857626"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26"/>
          <p:cNvPicPr preferRelativeResize="0"/>
          <p:nvPr/>
        </p:nvPicPr>
        <p:blipFill rotWithShape="1">
          <a:blip r:embed="rId3">
            <a:alphaModFix/>
          </a:blip>
          <a:srcRect b="0" l="26190" r="13752" t="0"/>
          <a:stretch/>
        </p:blipFill>
        <p:spPr>
          <a:xfrm>
            <a:off x="2551337" y="40825"/>
            <a:ext cx="2316626" cy="5143501"/>
          </a:xfrm>
          <a:prstGeom prst="rect">
            <a:avLst/>
          </a:prstGeom>
          <a:noFill/>
          <a:ln>
            <a:noFill/>
          </a:ln>
        </p:spPr>
      </p:pic>
      <p:pic>
        <p:nvPicPr>
          <p:cNvPr id="220" name="Google Shape;220;p26"/>
          <p:cNvPicPr preferRelativeResize="0"/>
          <p:nvPr/>
        </p:nvPicPr>
        <p:blipFill rotWithShape="1">
          <a:blip r:embed="rId4">
            <a:alphaModFix/>
          </a:blip>
          <a:srcRect b="0" l="16821" r="19361" t="0"/>
          <a:stretch/>
        </p:blipFill>
        <p:spPr>
          <a:xfrm>
            <a:off x="306150" y="0"/>
            <a:ext cx="2051277" cy="5143501"/>
          </a:xfrm>
          <a:prstGeom prst="rect">
            <a:avLst/>
          </a:prstGeom>
          <a:noFill/>
          <a:ln>
            <a:noFill/>
          </a:ln>
        </p:spPr>
      </p:pic>
      <p:pic>
        <p:nvPicPr>
          <p:cNvPr id="221" name="Google Shape;221;p26"/>
          <p:cNvPicPr preferRelativeResize="0"/>
          <p:nvPr/>
        </p:nvPicPr>
        <p:blipFill rotWithShape="1">
          <a:blip r:embed="rId5">
            <a:alphaModFix/>
          </a:blip>
          <a:srcRect b="0" l="15080" r="38887" t="0"/>
          <a:stretch/>
        </p:blipFill>
        <p:spPr>
          <a:xfrm>
            <a:off x="7368249" y="0"/>
            <a:ext cx="1775753" cy="5143501"/>
          </a:xfrm>
          <a:prstGeom prst="rect">
            <a:avLst/>
          </a:prstGeom>
          <a:noFill/>
          <a:ln>
            <a:noFill/>
          </a:ln>
        </p:spPr>
      </p:pic>
      <p:pic>
        <p:nvPicPr>
          <p:cNvPr id="222" name="Google Shape;222;p26"/>
          <p:cNvPicPr preferRelativeResize="0"/>
          <p:nvPr/>
        </p:nvPicPr>
        <p:blipFill rotWithShape="1">
          <a:blip r:embed="rId6">
            <a:alphaModFix/>
          </a:blip>
          <a:srcRect b="0" l="25130" r="25928" t="0"/>
          <a:stretch/>
        </p:blipFill>
        <p:spPr>
          <a:xfrm>
            <a:off x="5225099" y="0"/>
            <a:ext cx="1887997" cy="5143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Laser Video</a:t>
            </a:r>
            <a:endParaRPr/>
          </a:p>
        </p:txBody>
      </p:sp>
      <p:pic>
        <p:nvPicPr>
          <p:cNvPr id="228" name="Google Shape;228;p27" title="Laser Video">
            <a:hlinkClick r:id="rId3"/>
          </p:cNvPr>
          <p:cNvPicPr preferRelativeResize="0"/>
          <p:nvPr/>
        </p:nvPicPr>
        <p:blipFill>
          <a:blip r:embed="rId4">
            <a:alphaModFix/>
          </a:blip>
          <a:stretch>
            <a:fillRect/>
          </a:stretch>
        </p:blipFill>
        <p:spPr>
          <a:xfrm>
            <a:off x="2132925" y="1061375"/>
            <a:ext cx="4572000" cy="3429000"/>
          </a:xfrm>
          <a:prstGeom prst="rect">
            <a:avLst/>
          </a:prstGeom>
          <a:noFill/>
          <a:ln>
            <a:noFill/>
          </a:ln>
        </p:spPr>
      </p:pic>
      <p:sp>
        <p:nvSpPr>
          <p:cNvPr id="229" name="Google Shape;229;p27"/>
          <p:cNvSpPr txBox="1"/>
          <p:nvPr/>
        </p:nvSpPr>
        <p:spPr>
          <a:xfrm>
            <a:off x="1673700" y="4490375"/>
            <a:ext cx="5796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solidFill>
                  <a:schemeClr val="hlink"/>
                </a:solidFill>
                <a:latin typeface="Lato"/>
                <a:ea typeface="Lato"/>
                <a:cs typeface="Lato"/>
                <a:sym typeface="Lato"/>
                <a:hlinkClick r:id="rId5"/>
              </a:rPr>
              <a:t>Laser Video</a:t>
            </a:r>
            <a:endParaRPr>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Laser Projection</a:t>
            </a:r>
            <a:endParaRPr/>
          </a:p>
        </p:txBody>
      </p:sp>
      <p:sp>
        <p:nvSpPr>
          <p:cNvPr id="235" name="Google Shape;235;p2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23850" lvl="0" marL="457200" rtl="0" algn="l">
              <a:lnSpc>
                <a:spcPct val="200000"/>
              </a:lnSpc>
              <a:spcBef>
                <a:spcPts val="0"/>
              </a:spcBef>
              <a:spcAft>
                <a:spcPts val="0"/>
              </a:spcAft>
              <a:buSzPts val="1500"/>
              <a:buChar char="●"/>
            </a:pPr>
            <a:r>
              <a:rPr lang="en" sz="1500"/>
              <a:t>The laser projector uses galvos that vibrate mirrors to create an image</a:t>
            </a:r>
            <a:endParaRPr sz="1500"/>
          </a:p>
          <a:p>
            <a:pPr indent="-323850" lvl="0" marL="457200" rtl="0" algn="l">
              <a:lnSpc>
                <a:spcPct val="200000"/>
              </a:lnSpc>
              <a:spcBef>
                <a:spcPts val="0"/>
              </a:spcBef>
              <a:spcAft>
                <a:spcPts val="0"/>
              </a:spcAft>
              <a:buSzPts val="1500"/>
              <a:buChar char="●"/>
            </a:pPr>
            <a:r>
              <a:rPr lang="en" sz="1500"/>
              <a:t>Script to convert gcode for CNC machines into arduino hex code</a:t>
            </a:r>
            <a:endParaRPr sz="1500"/>
          </a:p>
          <a:p>
            <a:pPr indent="-323850" lvl="0" marL="457200" rtl="0" algn="l">
              <a:lnSpc>
                <a:spcPct val="200000"/>
              </a:lnSpc>
              <a:spcBef>
                <a:spcPts val="0"/>
              </a:spcBef>
              <a:spcAft>
                <a:spcPts val="0"/>
              </a:spcAft>
              <a:buSzPts val="1500"/>
              <a:buChar char="●"/>
            </a:pPr>
            <a:r>
              <a:rPr lang="en" sz="1500"/>
              <a:t>DAC from arduino to galvo driver boards</a:t>
            </a:r>
            <a:endParaRPr sz="1500"/>
          </a:p>
          <a:p>
            <a:pPr indent="-323850" lvl="0" marL="457200" rtl="0" algn="l">
              <a:lnSpc>
                <a:spcPct val="200000"/>
              </a:lnSpc>
              <a:spcBef>
                <a:spcPts val="0"/>
              </a:spcBef>
              <a:spcAft>
                <a:spcPts val="0"/>
              </a:spcAft>
              <a:buSzPts val="1500"/>
              <a:buChar char="●"/>
            </a:pPr>
            <a:r>
              <a:rPr lang="en" sz="1500"/>
              <a:t>Needs to  be connected to wall outlet</a:t>
            </a:r>
            <a:endParaRPr sz="1500"/>
          </a:p>
          <a:p>
            <a:pPr indent="-323850" lvl="0" marL="457200" rtl="0" algn="l">
              <a:lnSpc>
                <a:spcPct val="200000"/>
              </a:lnSpc>
              <a:spcBef>
                <a:spcPts val="0"/>
              </a:spcBef>
              <a:spcAft>
                <a:spcPts val="0"/>
              </a:spcAft>
              <a:buSzPts val="1500"/>
              <a:buChar char="●"/>
            </a:pPr>
            <a:r>
              <a:rPr lang="en" sz="1500"/>
              <a:t>Bulky and hard to move</a:t>
            </a:r>
            <a:endParaRPr sz="1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Using ESP8266 to connect to StarGuide</a:t>
            </a:r>
            <a:endParaRPr/>
          </a:p>
        </p:txBody>
      </p:sp>
      <p:sp>
        <p:nvSpPr>
          <p:cNvPr id="241" name="Google Shape;241;p2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330200" lvl="0" marL="457200" rtl="0" algn="l">
              <a:lnSpc>
                <a:spcPct val="150000"/>
              </a:lnSpc>
              <a:spcBef>
                <a:spcPts val="0"/>
              </a:spcBef>
              <a:spcAft>
                <a:spcPts val="0"/>
              </a:spcAft>
              <a:buSzPts val="1600"/>
              <a:buChar char="●"/>
            </a:pPr>
            <a:r>
              <a:rPr lang="en" sz="1600"/>
              <a:t>Uses wifi to allow devices to connect to it</a:t>
            </a:r>
            <a:endParaRPr sz="1600"/>
          </a:p>
          <a:p>
            <a:pPr indent="-330200" lvl="0" marL="457200" rtl="0" algn="l">
              <a:lnSpc>
                <a:spcPct val="150000"/>
              </a:lnSpc>
              <a:spcBef>
                <a:spcPts val="0"/>
              </a:spcBef>
              <a:spcAft>
                <a:spcPts val="0"/>
              </a:spcAft>
              <a:buSzPts val="1600"/>
              <a:buChar char="●"/>
            </a:pPr>
            <a:r>
              <a:rPr lang="en" sz="1600"/>
              <a:t>Soft Access point</a:t>
            </a:r>
            <a:endParaRPr sz="1600"/>
          </a:p>
          <a:p>
            <a:pPr indent="-330200" lvl="0" marL="457200" rtl="0" algn="l">
              <a:lnSpc>
                <a:spcPct val="150000"/>
              </a:lnSpc>
              <a:spcBef>
                <a:spcPts val="0"/>
              </a:spcBef>
              <a:spcAft>
                <a:spcPts val="0"/>
              </a:spcAft>
              <a:buSzPts val="1600"/>
              <a:buChar char="●"/>
            </a:pPr>
            <a:r>
              <a:rPr lang="en" sz="1600"/>
              <a:t>HTML page for easy interaction with ESP without having the app on our phones</a:t>
            </a:r>
            <a:endParaRPr sz="1600"/>
          </a:p>
          <a:p>
            <a:pPr indent="-330200" lvl="0" marL="457200" rtl="0" algn="l">
              <a:lnSpc>
                <a:spcPct val="150000"/>
              </a:lnSpc>
              <a:spcBef>
                <a:spcPts val="0"/>
              </a:spcBef>
              <a:spcAft>
                <a:spcPts val="0"/>
              </a:spcAft>
              <a:buSzPts val="1600"/>
              <a:buChar char="●"/>
            </a:pPr>
            <a:r>
              <a:rPr lang="en" sz="1600"/>
              <a:t>Submitting a form does a get request which then saves the value as a string</a:t>
            </a:r>
            <a:endParaRPr sz="1600"/>
          </a:p>
          <a:p>
            <a:pPr indent="-330200" lvl="0" marL="457200" rtl="0" algn="l">
              <a:lnSpc>
                <a:spcPct val="150000"/>
              </a:lnSpc>
              <a:spcBef>
                <a:spcPts val="0"/>
              </a:spcBef>
              <a:spcAft>
                <a:spcPts val="0"/>
              </a:spcAft>
              <a:buSzPts val="1600"/>
              <a:buChar char="●"/>
            </a:pPr>
            <a:r>
              <a:rPr lang="en" sz="1600"/>
              <a:t>The command is sent serially to the arduino controlling the motors</a:t>
            </a:r>
            <a:endParaRPr sz="1600"/>
          </a:p>
          <a:p>
            <a:pPr indent="-330200" lvl="0" marL="457200" rtl="0" algn="l">
              <a:lnSpc>
                <a:spcPct val="150000"/>
              </a:lnSpc>
              <a:spcBef>
                <a:spcPts val="0"/>
              </a:spcBef>
              <a:spcAft>
                <a:spcPts val="0"/>
              </a:spcAft>
              <a:buSzPts val="1600"/>
              <a:buChar char="●"/>
            </a:pPr>
            <a:r>
              <a:rPr lang="en" sz="1600"/>
              <a:t>Eventually</a:t>
            </a:r>
            <a:r>
              <a:rPr lang="en" sz="1600"/>
              <a:t> integrate it directly into our app using rest api</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0"/>
          <p:cNvPicPr preferRelativeResize="0"/>
          <p:nvPr/>
        </p:nvPicPr>
        <p:blipFill>
          <a:blip r:embed="rId3">
            <a:alphaModFix/>
          </a:blip>
          <a:stretch>
            <a:fillRect/>
          </a:stretch>
        </p:blipFill>
        <p:spPr>
          <a:xfrm>
            <a:off x="3361241" y="162725"/>
            <a:ext cx="2421525" cy="4980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Testing </a:t>
            </a:r>
            <a:endParaRPr/>
          </a:p>
        </p:txBody>
      </p:sp>
      <p:sp>
        <p:nvSpPr>
          <p:cNvPr id="252" name="Google Shape;252;p31"/>
          <p:cNvSpPr txBox="1"/>
          <p:nvPr>
            <p:ph idx="1" type="body"/>
          </p:nvPr>
        </p:nvSpPr>
        <p:spPr>
          <a:xfrm>
            <a:off x="1256550" y="794450"/>
            <a:ext cx="7038900" cy="42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Testing serial communication on ESP.</a:t>
            </a:r>
            <a:endParaRPr sz="1800"/>
          </a:p>
          <a:p>
            <a:pPr indent="-342900" lvl="0" marL="914400" rtl="0" algn="l">
              <a:spcBef>
                <a:spcPts val="1200"/>
              </a:spcBef>
              <a:spcAft>
                <a:spcPts val="0"/>
              </a:spcAft>
              <a:buSzPts val="1800"/>
              <a:buChar char="●"/>
            </a:pPr>
            <a:r>
              <a:rPr lang="en" sz="1800"/>
              <a:t>Using AssertEqual to test serial communication.</a:t>
            </a:r>
            <a:endParaRPr sz="1800"/>
          </a:p>
          <a:p>
            <a:pPr indent="0" lvl="0" marL="0" rtl="0" algn="l">
              <a:spcBef>
                <a:spcPts val="1200"/>
              </a:spcBef>
              <a:spcAft>
                <a:spcPts val="0"/>
              </a:spcAft>
              <a:buNone/>
            </a:pPr>
            <a:r>
              <a:rPr lang="en" sz="1800"/>
              <a:t>User End Testing:</a:t>
            </a:r>
            <a:endParaRPr sz="1800"/>
          </a:p>
          <a:p>
            <a:pPr indent="-342900" lvl="0" marL="914400" rtl="0" algn="l">
              <a:spcBef>
                <a:spcPts val="1200"/>
              </a:spcBef>
              <a:spcAft>
                <a:spcPts val="0"/>
              </a:spcAft>
              <a:buSzPts val="1800"/>
              <a:buChar char="●"/>
            </a:pPr>
            <a:r>
              <a:rPr lang="en" sz="1800"/>
              <a:t>We had multiple students and client test our app </a:t>
            </a:r>
            <a:r>
              <a:rPr lang="en" sz="1800"/>
              <a:t>throughout</a:t>
            </a:r>
            <a:r>
              <a:rPr lang="en" sz="1800"/>
              <a:t> the process. </a:t>
            </a:r>
            <a:endParaRPr sz="1800"/>
          </a:p>
          <a:p>
            <a:pPr indent="-342900" lvl="0" marL="914400" rtl="0" algn="l">
              <a:spcBef>
                <a:spcPts val="0"/>
              </a:spcBef>
              <a:spcAft>
                <a:spcPts val="0"/>
              </a:spcAft>
              <a:buSzPts val="1800"/>
              <a:buChar char="●"/>
            </a:pPr>
            <a:r>
              <a:rPr lang="en" sz="1800"/>
              <a:t>This gave us feedback and ideas to make it more user friendly.</a:t>
            </a:r>
            <a:endParaRPr sz="1800"/>
          </a:p>
          <a:p>
            <a:pPr indent="0" lvl="0" marL="0" rtl="0" algn="l">
              <a:spcBef>
                <a:spcPts val="1200"/>
              </a:spcBef>
              <a:spcAft>
                <a:spcPts val="0"/>
              </a:spcAft>
              <a:buNone/>
            </a:pPr>
            <a:r>
              <a:rPr lang="en" sz="1800"/>
              <a:t>Testing Hardware:</a:t>
            </a:r>
            <a:endParaRPr sz="1800"/>
          </a:p>
          <a:p>
            <a:pPr indent="-342900" lvl="0" marL="914400" rtl="0" algn="l">
              <a:spcBef>
                <a:spcPts val="1200"/>
              </a:spcBef>
              <a:spcAft>
                <a:spcPts val="0"/>
              </a:spcAft>
              <a:buSzPts val="1800"/>
              <a:buChar char="●"/>
            </a:pPr>
            <a:r>
              <a:rPr lang="en" sz="1800"/>
              <a:t>Voltmeter to test hardware and signal flow.</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Requirements</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lnSpc>
                <a:spcPct val="72727"/>
              </a:lnSpc>
              <a:spcBef>
                <a:spcPts val="600"/>
              </a:spcBef>
              <a:spcAft>
                <a:spcPts val="0"/>
              </a:spcAft>
              <a:buNone/>
            </a:pPr>
            <a:r>
              <a:rPr lang="en" sz="2400">
                <a:latin typeface="Montserrat"/>
                <a:ea typeface="Montserrat"/>
                <a:cs typeface="Montserrat"/>
                <a:sym typeface="Montserrat"/>
              </a:rPr>
              <a:t>App</a:t>
            </a:r>
            <a:endParaRPr sz="2400">
              <a:latin typeface="Montserrat"/>
              <a:ea typeface="Montserrat"/>
              <a:cs typeface="Montserrat"/>
              <a:sym typeface="Montserrat"/>
            </a:endParaRPr>
          </a:p>
          <a:p>
            <a:pPr indent="-368300" lvl="0" marL="457200" rtl="0" algn="l">
              <a:lnSpc>
                <a:spcPct val="72727"/>
              </a:lnSpc>
              <a:spcBef>
                <a:spcPts val="600"/>
              </a:spcBef>
              <a:spcAft>
                <a:spcPts val="0"/>
              </a:spcAft>
              <a:buSzPts val="2200"/>
              <a:buFont typeface="Montserrat"/>
              <a:buChar char="●"/>
            </a:pPr>
            <a:r>
              <a:rPr lang="en" sz="2200">
                <a:latin typeface="Montserrat"/>
                <a:ea typeface="Montserrat"/>
                <a:cs typeface="Montserrat"/>
                <a:sym typeface="Montserrat"/>
              </a:rPr>
              <a:t>Constellation name, history, lore, etc.  using Stellarium.org</a:t>
            </a:r>
            <a:endParaRPr sz="2200">
              <a:latin typeface="Montserrat"/>
              <a:ea typeface="Montserrat"/>
              <a:cs typeface="Montserrat"/>
              <a:sym typeface="Montserrat"/>
            </a:endParaRPr>
          </a:p>
          <a:p>
            <a:pPr indent="-368300" lvl="0" marL="457200" rtl="0" algn="l">
              <a:lnSpc>
                <a:spcPct val="72727"/>
              </a:lnSpc>
              <a:spcBef>
                <a:spcPts val="0"/>
              </a:spcBef>
              <a:spcAft>
                <a:spcPts val="0"/>
              </a:spcAft>
              <a:buSzPts val="2200"/>
              <a:buFont typeface="Montserrat"/>
              <a:buChar char="●"/>
            </a:pPr>
            <a:r>
              <a:rPr lang="en" sz="2200">
                <a:latin typeface="Montserrat"/>
                <a:ea typeface="Montserrat"/>
                <a:cs typeface="Montserrat"/>
                <a:sym typeface="Montserrat"/>
              </a:rPr>
              <a:t>User interface</a:t>
            </a:r>
            <a:endParaRPr sz="2200">
              <a:latin typeface="Montserrat"/>
              <a:ea typeface="Montserrat"/>
              <a:cs typeface="Montserrat"/>
              <a:sym typeface="Montserrat"/>
            </a:endParaRPr>
          </a:p>
          <a:p>
            <a:pPr indent="-368300" lvl="0" marL="457200" rtl="0" algn="l">
              <a:lnSpc>
                <a:spcPct val="72727"/>
              </a:lnSpc>
              <a:spcBef>
                <a:spcPts val="0"/>
              </a:spcBef>
              <a:spcAft>
                <a:spcPts val="0"/>
              </a:spcAft>
              <a:buSzPts val="2200"/>
              <a:buFont typeface="Montserrat"/>
              <a:buChar char="●"/>
            </a:pPr>
            <a:r>
              <a:rPr lang="en" sz="2200">
                <a:latin typeface="Montserrat"/>
                <a:ea typeface="Montserrat"/>
                <a:cs typeface="Montserrat"/>
                <a:sym typeface="Montserrat"/>
              </a:rPr>
              <a:t>Slideshows</a:t>
            </a:r>
            <a:r>
              <a:rPr lang="en" sz="2200">
                <a:latin typeface="Montserrat"/>
                <a:ea typeface="Montserrat"/>
                <a:cs typeface="Montserrat"/>
                <a:sym typeface="Montserrat"/>
              </a:rPr>
              <a:t>/auto features </a:t>
            </a:r>
            <a:endParaRPr sz="2200">
              <a:latin typeface="Montserrat"/>
              <a:ea typeface="Montserrat"/>
              <a:cs typeface="Montserrat"/>
              <a:sym typeface="Montserrat"/>
            </a:endParaRPr>
          </a:p>
          <a:p>
            <a:pPr indent="-368300" lvl="0" marL="457200" rtl="0" algn="l">
              <a:lnSpc>
                <a:spcPct val="72727"/>
              </a:lnSpc>
              <a:spcBef>
                <a:spcPts val="0"/>
              </a:spcBef>
              <a:spcAft>
                <a:spcPts val="0"/>
              </a:spcAft>
              <a:buSzPts val="2200"/>
              <a:buFont typeface="Montserrat"/>
              <a:buChar char="●"/>
            </a:pPr>
            <a:r>
              <a:rPr lang="en" sz="2200">
                <a:latin typeface="Montserrat"/>
                <a:ea typeface="Montserrat"/>
                <a:cs typeface="Montserrat"/>
                <a:sym typeface="Montserrat"/>
              </a:rPr>
              <a:t>Translated into multiple languages</a:t>
            </a:r>
            <a:endParaRPr sz="2200">
              <a:latin typeface="Montserrat"/>
              <a:ea typeface="Montserrat"/>
              <a:cs typeface="Montserrat"/>
              <a:sym typeface="Montserrat"/>
            </a:endParaRPr>
          </a:p>
          <a:p>
            <a:pPr indent="0" lvl="0" marL="0" rtl="0" algn="l">
              <a:lnSpc>
                <a:spcPct val="72727"/>
              </a:lnSpc>
              <a:spcBef>
                <a:spcPts val="600"/>
              </a:spcBef>
              <a:spcAft>
                <a:spcPts val="0"/>
              </a:spcAft>
              <a:buNone/>
            </a:pPr>
            <a:r>
              <a:rPr lang="en" sz="2400">
                <a:latin typeface="Montserrat"/>
                <a:ea typeface="Montserrat"/>
                <a:cs typeface="Montserrat"/>
                <a:sym typeface="Montserrat"/>
              </a:rPr>
              <a:t> </a:t>
            </a:r>
            <a:endParaRPr sz="2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2"/>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Software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Flutter Application</a:t>
            </a:r>
            <a:endParaRPr/>
          </a:p>
        </p:txBody>
      </p:sp>
      <p:sp>
        <p:nvSpPr>
          <p:cNvPr id="263" name="Google Shape;263;p3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77500" lnSpcReduction="10000"/>
          </a:bodyPr>
          <a:lstStyle/>
          <a:p>
            <a:pPr indent="-317182" lvl="0" marL="457200" rtl="0" algn="l">
              <a:lnSpc>
                <a:spcPct val="150000"/>
              </a:lnSpc>
              <a:spcBef>
                <a:spcPts val="0"/>
              </a:spcBef>
              <a:spcAft>
                <a:spcPts val="0"/>
              </a:spcAft>
              <a:buSzPct val="100000"/>
              <a:buChar char="●"/>
            </a:pPr>
            <a:r>
              <a:rPr lang="en" sz="1800"/>
              <a:t>Simultaneous</a:t>
            </a:r>
            <a:r>
              <a:rPr lang="en" sz="1800"/>
              <a:t> development of both A</a:t>
            </a:r>
            <a:r>
              <a:rPr lang="en" sz="1800"/>
              <a:t>ndroid</a:t>
            </a:r>
            <a:r>
              <a:rPr lang="en" sz="1800"/>
              <a:t> and IOS</a:t>
            </a:r>
            <a:endParaRPr sz="1800"/>
          </a:p>
          <a:p>
            <a:pPr indent="-317182" lvl="0" marL="457200" rtl="0" algn="l">
              <a:lnSpc>
                <a:spcPct val="150000"/>
              </a:lnSpc>
              <a:spcBef>
                <a:spcPts val="0"/>
              </a:spcBef>
              <a:spcAft>
                <a:spcPts val="0"/>
              </a:spcAft>
              <a:buSzPct val="100000"/>
              <a:buChar char="●"/>
            </a:pPr>
            <a:r>
              <a:rPr lang="en" sz="1800"/>
              <a:t>Uses a programming language called Dart</a:t>
            </a:r>
            <a:endParaRPr sz="1800"/>
          </a:p>
          <a:p>
            <a:pPr indent="-317182" lvl="0" marL="457200" rtl="0" algn="l">
              <a:lnSpc>
                <a:spcPct val="150000"/>
              </a:lnSpc>
              <a:spcBef>
                <a:spcPts val="0"/>
              </a:spcBef>
              <a:spcAft>
                <a:spcPts val="0"/>
              </a:spcAft>
              <a:buSzPct val="100000"/>
              <a:buChar char="●"/>
            </a:pPr>
            <a:r>
              <a:rPr lang="en" sz="1800"/>
              <a:t>Supported by Google</a:t>
            </a:r>
            <a:endParaRPr sz="1800"/>
          </a:p>
          <a:p>
            <a:pPr indent="-317182" lvl="0" marL="457200" rtl="0" algn="l">
              <a:lnSpc>
                <a:spcPct val="150000"/>
              </a:lnSpc>
              <a:spcBef>
                <a:spcPts val="0"/>
              </a:spcBef>
              <a:spcAft>
                <a:spcPts val="0"/>
              </a:spcAft>
              <a:buSzPct val="100000"/>
              <a:buChar char="●"/>
            </a:pPr>
            <a:r>
              <a:rPr lang="en" sz="1800"/>
              <a:t>Open Source</a:t>
            </a:r>
            <a:endParaRPr sz="1800"/>
          </a:p>
          <a:p>
            <a:pPr indent="-317182" lvl="0" marL="457200" rtl="0" algn="l">
              <a:lnSpc>
                <a:spcPct val="150000"/>
              </a:lnSpc>
              <a:spcBef>
                <a:spcPts val="0"/>
              </a:spcBef>
              <a:spcAft>
                <a:spcPts val="0"/>
              </a:spcAft>
              <a:buSzPct val="100000"/>
              <a:buChar char="●"/>
            </a:pPr>
            <a:r>
              <a:rPr lang="en" sz="1800"/>
              <a:t>Good documentation from native flutter</a:t>
            </a:r>
            <a:endParaRPr sz="1800"/>
          </a:p>
          <a:p>
            <a:pPr indent="-317182" lvl="0" marL="457200" rtl="0" algn="l">
              <a:lnSpc>
                <a:spcPct val="150000"/>
              </a:lnSpc>
              <a:spcBef>
                <a:spcPts val="0"/>
              </a:spcBef>
              <a:spcAft>
                <a:spcPts val="0"/>
              </a:spcAft>
              <a:buSzPct val="100000"/>
              <a:buChar char="●"/>
            </a:pPr>
            <a:r>
              <a:rPr lang="en" sz="1800"/>
              <a:t>Everything is a Widget</a:t>
            </a:r>
            <a:endParaRPr sz="1800"/>
          </a:p>
          <a:p>
            <a:pPr indent="-317182" lvl="0" marL="457200" rtl="0" algn="l">
              <a:lnSpc>
                <a:spcPct val="150000"/>
              </a:lnSpc>
              <a:spcBef>
                <a:spcPts val="0"/>
              </a:spcBef>
              <a:spcAft>
                <a:spcPts val="0"/>
              </a:spcAft>
              <a:buSzPct val="100000"/>
              <a:buChar char="●"/>
            </a:pPr>
            <a:r>
              <a:rPr lang="en" sz="1800"/>
              <a:t>Hot Restart feature that allows instant update to changes on app as we are developing.</a:t>
            </a:r>
            <a:endParaRPr sz="1800"/>
          </a:p>
          <a:p>
            <a:pPr indent="0" lvl="0" marL="457200" rtl="0" algn="l">
              <a:spcBef>
                <a:spcPts val="1200"/>
              </a:spcBef>
              <a:spcAft>
                <a:spcPts val="1200"/>
              </a:spcAft>
              <a:buNone/>
            </a:pPr>
            <a:r>
              <a:rPr lang="en"/>
              <a:t> </a:t>
            </a:r>
            <a:endParaRPr/>
          </a:p>
        </p:txBody>
      </p:sp>
      <p:pic>
        <p:nvPicPr>
          <p:cNvPr id="264" name="Google Shape;264;p33"/>
          <p:cNvPicPr preferRelativeResize="0"/>
          <p:nvPr/>
        </p:nvPicPr>
        <p:blipFill>
          <a:blip r:embed="rId3">
            <a:alphaModFix/>
          </a:blip>
          <a:stretch>
            <a:fillRect/>
          </a:stretch>
        </p:blipFill>
        <p:spPr>
          <a:xfrm>
            <a:off x="5741475" y="120975"/>
            <a:ext cx="2594925" cy="14596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Downside to using Flutter</a:t>
            </a:r>
            <a:endParaRPr/>
          </a:p>
        </p:txBody>
      </p:sp>
      <p:sp>
        <p:nvSpPr>
          <p:cNvPr id="270" name="Google Shape;270;p34"/>
          <p:cNvSpPr txBox="1"/>
          <p:nvPr>
            <p:ph idx="1" type="body"/>
          </p:nvPr>
        </p:nvSpPr>
        <p:spPr>
          <a:xfrm>
            <a:off x="1297500" y="1541250"/>
            <a:ext cx="7038900" cy="2911200"/>
          </a:xfrm>
          <a:prstGeom prst="rect">
            <a:avLst/>
          </a:prstGeom>
        </p:spPr>
        <p:txBody>
          <a:bodyPr anchorCtr="0" anchor="t" bIns="91425" lIns="91425" spcFirstLastPara="1" rIns="91425" wrap="square" tIns="91425">
            <a:normAutofit lnSpcReduction="20000"/>
          </a:bodyPr>
          <a:lstStyle/>
          <a:p>
            <a:pPr indent="-361950" lvl="0" marL="457200" rtl="0" algn="l">
              <a:spcBef>
                <a:spcPts val="0"/>
              </a:spcBef>
              <a:spcAft>
                <a:spcPts val="0"/>
              </a:spcAft>
              <a:buSzPts val="2100"/>
              <a:buChar char="●"/>
            </a:pPr>
            <a:r>
              <a:rPr lang="en" sz="1800"/>
              <a:t>Newer framework are constantly getting new updates</a:t>
            </a:r>
            <a:endParaRPr sz="1800"/>
          </a:p>
          <a:p>
            <a:pPr indent="-342900" lvl="0" marL="457200" rtl="0" algn="l">
              <a:spcBef>
                <a:spcPts val="0"/>
              </a:spcBef>
              <a:spcAft>
                <a:spcPts val="0"/>
              </a:spcAft>
              <a:buSzPts val="1800"/>
              <a:buChar char="●"/>
            </a:pPr>
            <a:r>
              <a:rPr lang="en" sz="1800"/>
              <a:t>Deprecated</a:t>
            </a:r>
            <a:r>
              <a:rPr lang="en" sz="1800"/>
              <a:t> libraries</a:t>
            </a:r>
            <a:endParaRPr sz="1800"/>
          </a:p>
          <a:p>
            <a:pPr indent="-342900" lvl="0" marL="457200" rtl="0" algn="l">
              <a:spcBef>
                <a:spcPts val="0"/>
              </a:spcBef>
              <a:spcAft>
                <a:spcPts val="0"/>
              </a:spcAft>
              <a:buSzPts val="1800"/>
              <a:buChar char="●"/>
            </a:pPr>
            <a:r>
              <a:rPr lang="en" sz="1800"/>
              <a:t>Updated </a:t>
            </a:r>
            <a:r>
              <a:rPr lang="en" sz="1800"/>
              <a:t>libraries</a:t>
            </a:r>
            <a:r>
              <a:rPr lang="en" sz="1800"/>
              <a:t> not compatible with older libraries causing crashes.</a:t>
            </a:r>
            <a:endParaRPr sz="1800"/>
          </a:p>
          <a:p>
            <a:pPr indent="-342900" lvl="0" marL="457200" rtl="0" algn="l">
              <a:spcBef>
                <a:spcPts val="0"/>
              </a:spcBef>
              <a:spcAft>
                <a:spcPts val="0"/>
              </a:spcAft>
              <a:buSzPts val="1800"/>
              <a:buChar char="●"/>
            </a:pPr>
            <a:r>
              <a:rPr lang="en" sz="1800"/>
              <a:t>Libraries are open sourced and not always maintained.</a:t>
            </a:r>
            <a:endParaRPr sz="1800"/>
          </a:p>
          <a:p>
            <a:pPr indent="-342900" lvl="0" marL="457200" rtl="0" algn="l">
              <a:spcBef>
                <a:spcPts val="0"/>
              </a:spcBef>
              <a:spcAft>
                <a:spcPts val="0"/>
              </a:spcAft>
              <a:buSzPts val="1800"/>
              <a:buChar char="●"/>
            </a:pPr>
            <a:r>
              <a:rPr lang="en" sz="1800"/>
              <a:t>Can’t implement some features that would work for IOS and Android both.</a:t>
            </a:r>
            <a:endParaRPr sz="1800"/>
          </a:p>
          <a:p>
            <a:pPr indent="-342900" lvl="0" marL="457200" rtl="0" algn="l">
              <a:spcBef>
                <a:spcPts val="0"/>
              </a:spcBef>
              <a:spcAft>
                <a:spcPts val="0"/>
              </a:spcAft>
              <a:buSzPts val="1800"/>
              <a:buChar char="●"/>
            </a:pPr>
            <a:r>
              <a:rPr lang="en" sz="1800"/>
              <a:t>Brand new language to us, which meant lots of RND</a:t>
            </a:r>
            <a:endParaRPr sz="1800"/>
          </a:p>
          <a:p>
            <a:pPr indent="0" lvl="0" marL="914400" rtl="0" algn="l">
              <a:spcBef>
                <a:spcPts val="1200"/>
              </a:spcBef>
              <a:spcAft>
                <a:spcPts val="1200"/>
              </a:spcAft>
              <a:buNone/>
            </a:pPr>
            <a:r>
              <a:t/>
            </a:r>
            <a:endParaRPr sz="1500"/>
          </a:p>
        </p:txBody>
      </p:sp>
      <p:pic>
        <p:nvPicPr>
          <p:cNvPr id="271" name="Google Shape;271;p34"/>
          <p:cNvPicPr preferRelativeResize="0"/>
          <p:nvPr/>
        </p:nvPicPr>
        <p:blipFill>
          <a:blip r:embed="rId3">
            <a:alphaModFix/>
          </a:blip>
          <a:stretch>
            <a:fillRect/>
          </a:stretch>
        </p:blipFill>
        <p:spPr>
          <a:xfrm>
            <a:off x="5741475" y="120975"/>
            <a:ext cx="2594925" cy="14596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App Design</a:t>
            </a:r>
            <a:endParaRPr/>
          </a:p>
        </p:txBody>
      </p:sp>
      <p:sp>
        <p:nvSpPr>
          <p:cNvPr id="277" name="Google Shape;277;p35"/>
          <p:cNvSpPr txBox="1"/>
          <p:nvPr>
            <p:ph idx="1" type="body"/>
          </p:nvPr>
        </p:nvSpPr>
        <p:spPr>
          <a:xfrm>
            <a:off x="255925" y="1353975"/>
            <a:ext cx="4185900" cy="3417900"/>
          </a:xfrm>
          <a:prstGeom prst="rect">
            <a:avLst/>
          </a:prstGeom>
        </p:spPr>
        <p:txBody>
          <a:bodyPr anchorCtr="0" anchor="t" bIns="91425" lIns="91425" spcFirstLastPara="1" rIns="91425" wrap="square" tIns="91425">
            <a:normAutofit/>
          </a:bodyPr>
          <a:lstStyle/>
          <a:p>
            <a:pPr indent="-330200" lvl="0" marL="457200" rtl="0" algn="l">
              <a:lnSpc>
                <a:spcPct val="150000"/>
              </a:lnSpc>
              <a:spcBef>
                <a:spcPts val="0"/>
              </a:spcBef>
              <a:spcAft>
                <a:spcPts val="0"/>
              </a:spcAft>
              <a:buSzPts val="1600"/>
              <a:buChar char="●"/>
            </a:pPr>
            <a:r>
              <a:rPr lang="en" sz="1600"/>
              <a:t>We started with a pen and pencil drawing of what our app might look.</a:t>
            </a:r>
            <a:endParaRPr sz="1600"/>
          </a:p>
          <a:p>
            <a:pPr indent="-330200" lvl="0" marL="457200" rtl="0" algn="l">
              <a:lnSpc>
                <a:spcPct val="150000"/>
              </a:lnSpc>
              <a:spcBef>
                <a:spcPts val="0"/>
              </a:spcBef>
              <a:spcAft>
                <a:spcPts val="0"/>
              </a:spcAft>
              <a:buSzPts val="1600"/>
              <a:buChar char="●"/>
            </a:pPr>
            <a:r>
              <a:rPr lang="en" sz="1600"/>
              <a:t>We sat down with client and group to discuss what features and how UI might look.</a:t>
            </a:r>
            <a:endParaRPr sz="1600"/>
          </a:p>
          <a:p>
            <a:pPr indent="-330200" lvl="0" marL="457200" rtl="0" algn="l">
              <a:lnSpc>
                <a:spcPct val="150000"/>
              </a:lnSpc>
              <a:spcBef>
                <a:spcPts val="0"/>
              </a:spcBef>
              <a:spcAft>
                <a:spcPts val="0"/>
              </a:spcAft>
              <a:buSzPts val="1600"/>
              <a:buChar char="●"/>
            </a:pPr>
            <a:r>
              <a:rPr lang="en" sz="1600"/>
              <a:t>Multilingual feature</a:t>
            </a:r>
            <a:endParaRPr sz="1600"/>
          </a:p>
          <a:p>
            <a:pPr indent="0" lvl="0" marL="914400" rtl="0" algn="l">
              <a:lnSpc>
                <a:spcPct val="150000"/>
              </a:lnSpc>
              <a:spcBef>
                <a:spcPts val="1200"/>
              </a:spcBef>
              <a:spcAft>
                <a:spcPts val="0"/>
              </a:spcAft>
              <a:buNone/>
            </a:pPr>
            <a:r>
              <a:t/>
            </a:r>
            <a:endParaRPr sz="1600"/>
          </a:p>
          <a:p>
            <a:pPr indent="0" lvl="0" marL="457200" rtl="0" algn="l">
              <a:spcBef>
                <a:spcPts val="1200"/>
              </a:spcBef>
              <a:spcAft>
                <a:spcPts val="1200"/>
              </a:spcAft>
              <a:buNone/>
            </a:pPr>
            <a:r>
              <a:rPr lang="en"/>
              <a:t> </a:t>
            </a:r>
            <a:endParaRPr/>
          </a:p>
        </p:txBody>
      </p:sp>
      <p:pic>
        <p:nvPicPr>
          <p:cNvPr id="278" name="Google Shape;278;p35"/>
          <p:cNvPicPr preferRelativeResize="0"/>
          <p:nvPr/>
        </p:nvPicPr>
        <p:blipFill>
          <a:blip r:embed="rId3">
            <a:alphaModFix/>
          </a:blip>
          <a:stretch>
            <a:fillRect/>
          </a:stretch>
        </p:blipFill>
        <p:spPr>
          <a:xfrm>
            <a:off x="4633375" y="0"/>
            <a:ext cx="4385048" cy="51435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 Design and UI</a:t>
            </a:r>
            <a:endParaRPr/>
          </a:p>
        </p:txBody>
      </p:sp>
      <p:pic>
        <p:nvPicPr>
          <p:cNvPr id="284" name="Google Shape;284;p36"/>
          <p:cNvPicPr preferRelativeResize="0"/>
          <p:nvPr/>
        </p:nvPicPr>
        <p:blipFill>
          <a:blip r:embed="rId3">
            <a:alphaModFix/>
          </a:blip>
          <a:stretch>
            <a:fillRect/>
          </a:stretch>
        </p:blipFill>
        <p:spPr>
          <a:xfrm>
            <a:off x="241800" y="934425"/>
            <a:ext cx="1965151" cy="4027149"/>
          </a:xfrm>
          <a:prstGeom prst="rect">
            <a:avLst/>
          </a:prstGeom>
          <a:noFill/>
          <a:ln>
            <a:noFill/>
          </a:ln>
        </p:spPr>
      </p:pic>
      <p:pic>
        <p:nvPicPr>
          <p:cNvPr id="285" name="Google Shape;285;p36"/>
          <p:cNvPicPr preferRelativeResize="0"/>
          <p:nvPr/>
        </p:nvPicPr>
        <p:blipFill>
          <a:blip r:embed="rId4">
            <a:alphaModFix/>
          </a:blip>
          <a:stretch>
            <a:fillRect/>
          </a:stretch>
        </p:blipFill>
        <p:spPr>
          <a:xfrm>
            <a:off x="4572000" y="948350"/>
            <a:ext cx="1965150" cy="3999300"/>
          </a:xfrm>
          <a:prstGeom prst="rect">
            <a:avLst/>
          </a:prstGeom>
          <a:noFill/>
          <a:ln>
            <a:noFill/>
          </a:ln>
        </p:spPr>
      </p:pic>
      <p:pic>
        <p:nvPicPr>
          <p:cNvPr id="286" name="Google Shape;286;p36"/>
          <p:cNvPicPr preferRelativeResize="0"/>
          <p:nvPr/>
        </p:nvPicPr>
        <p:blipFill>
          <a:blip r:embed="rId5">
            <a:alphaModFix/>
          </a:blip>
          <a:stretch>
            <a:fillRect/>
          </a:stretch>
        </p:blipFill>
        <p:spPr>
          <a:xfrm>
            <a:off x="2406902" y="948342"/>
            <a:ext cx="1965150" cy="3999307"/>
          </a:xfrm>
          <a:prstGeom prst="rect">
            <a:avLst/>
          </a:prstGeom>
          <a:noFill/>
          <a:ln>
            <a:noFill/>
          </a:ln>
        </p:spPr>
      </p:pic>
      <p:pic>
        <p:nvPicPr>
          <p:cNvPr id="287" name="Google Shape;287;p36"/>
          <p:cNvPicPr preferRelativeResize="0"/>
          <p:nvPr/>
        </p:nvPicPr>
        <p:blipFill>
          <a:blip r:embed="rId6">
            <a:alphaModFix/>
          </a:blip>
          <a:stretch>
            <a:fillRect/>
          </a:stretch>
        </p:blipFill>
        <p:spPr>
          <a:xfrm>
            <a:off x="6801475" y="960875"/>
            <a:ext cx="1965151" cy="40271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 Design and UI</a:t>
            </a:r>
            <a:endParaRPr/>
          </a:p>
        </p:txBody>
      </p:sp>
      <p:pic>
        <p:nvPicPr>
          <p:cNvPr id="293" name="Google Shape;293;p37"/>
          <p:cNvPicPr preferRelativeResize="0"/>
          <p:nvPr/>
        </p:nvPicPr>
        <p:blipFill>
          <a:blip r:embed="rId3">
            <a:alphaModFix/>
          </a:blip>
          <a:stretch>
            <a:fillRect/>
          </a:stretch>
        </p:blipFill>
        <p:spPr>
          <a:xfrm>
            <a:off x="1883450" y="1001550"/>
            <a:ext cx="1912149" cy="3984799"/>
          </a:xfrm>
          <a:prstGeom prst="rect">
            <a:avLst/>
          </a:prstGeom>
          <a:noFill/>
          <a:ln>
            <a:noFill/>
          </a:ln>
        </p:spPr>
      </p:pic>
      <p:pic>
        <p:nvPicPr>
          <p:cNvPr id="294" name="Google Shape;294;p37"/>
          <p:cNvPicPr preferRelativeResize="0"/>
          <p:nvPr/>
        </p:nvPicPr>
        <p:blipFill>
          <a:blip r:embed="rId4">
            <a:alphaModFix/>
          </a:blip>
          <a:stretch>
            <a:fillRect/>
          </a:stretch>
        </p:blipFill>
        <p:spPr>
          <a:xfrm>
            <a:off x="4608575" y="1001550"/>
            <a:ext cx="1937316" cy="3984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Flutter App running in Android</a:t>
            </a:r>
            <a:endParaRPr/>
          </a:p>
        </p:txBody>
      </p:sp>
      <p:pic>
        <p:nvPicPr>
          <p:cNvPr id="300" name="Google Shape;300;p38"/>
          <p:cNvPicPr preferRelativeResize="0"/>
          <p:nvPr/>
        </p:nvPicPr>
        <p:blipFill>
          <a:blip r:embed="rId3">
            <a:alphaModFix/>
          </a:blip>
          <a:stretch>
            <a:fillRect/>
          </a:stretch>
        </p:blipFill>
        <p:spPr>
          <a:xfrm>
            <a:off x="167575" y="1196863"/>
            <a:ext cx="1947407" cy="3530848"/>
          </a:xfrm>
          <a:prstGeom prst="rect">
            <a:avLst/>
          </a:prstGeom>
          <a:noFill/>
          <a:ln>
            <a:noFill/>
          </a:ln>
        </p:spPr>
      </p:pic>
      <p:pic>
        <p:nvPicPr>
          <p:cNvPr id="301" name="Google Shape;301;p38"/>
          <p:cNvPicPr preferRelativeResize="0"/>
          <p:nvPr/>
        </p:nvPicPr>
        <p:blipFill>
          <a:blip r:embed="rId4">
            <a:alphaModFix/>
          </a:blip>
          <a:stretch>
            <a:fillRect/>
          </a:stretch>
        </p:blipFill>
        <p:spPr>
          <a:xfrm>
            <a:off x="2035538" y="1255576"/>
            <a:ext cx="1690219" cy="3530850"/>
          </a:xfrm>
          <a:prstGeom prst="rect">
            <a:avLst/>
          </a:prstGeom>
          <a:noFill/>
          <a:ln>
            <a:noFill/>
          </a:ln>
        </p:spPr>
      </p:pic>
      <p:pic>
        <p:nvPicPr>
          <p:cNvPr id="302" name="Google Shape;302;p38"/>
          <p:cNvPicPr preferRelativeResize="0"/>
          <p:nvPr/>
        </p:nvPicPr>
        <p:blipFill>
          <a:blip r:embed="rId5">
            <a:alphaModFix/>
          </a:blip>
          <a:stretch>
            <a:fillRect/>
          </a:stretch>
        </p:blipFill>
        <p:spPr>
          <a:xfrm>
            <a:off x="3761506" y="1196863"/>
            <a:ext cx="1824142" cy="3530850"/>
          </a:xfrm>
          <a:prstGeom prst="rect">
            <a:avLst/>
          </a:prstGeom>
          <a:noFill/>
          <a:ln>
            <a:noFill/>
          </a:ln>
        </p:spPr>
      </p:pic>
      <p:pic>
        <p:nvPicPr>
          <p:cNvPr id="303" name="Google Shape;303;p38"/>
          <p:cNvPicPr preferRelativeResize="0"/>
          <p:nvPr/>
        </p:nvPicPr>
        <p:blipFill>
          <a:blip r:embed="rId6">
            <a:alphaModFix/>
          </a:blip>
          <a:stretch>
            <a:fillRect/>
          </a:stretch>
        </p:blipFill>
        <p:spPr>
          <a:xfrm>
            <a:off x="7232175" y="1078778"/>
            <a:ext cx="1824124" cy="3767023"/>
          </a:xfrm>
          <a:prstGeom prst="rect">
            <a:avLst/>
          </a:prstGeom>
          <a:noFill/>
          <a:ln>
            <a:noFill/>
          </a:ln>
        </p:spPr>
      </p:pic>
      <p:pic>
        <p:nvPicPr>
          <p:cNvPr id="304" name="Google Shape;304;p38"/>
          <p:cNvPicPr preferRelativeResize="0"/>
          <p:nvPr/>
        </p:nvPicPr>
        <p:blipFill>
          <a:blip r:embed="rId7">
            <a:alphaModFix/>
          </a:blip>
          <a:stretch>
            <a:fillRect/>
          </a:stretch>
        </p:blipFill>
        <p:spPr>
          <a:xfrm>
            <a:off x="5621401" y="1196865"/>
            <a:ext cx="1690224" cy="345762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9"/>
          <p:cNvSpPr txBox="1"/>
          <p:nvPr>
            <p:ph type="title"/>
          </p:nvPr>
        </p:nvSpPr>
        <p:spPr>
          <a:xfrm>
            <a:off x="1194450" y="2299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Testing </a:t>
            </a:r>
            <a:endParaRPr/>
          </a:p>
        </p:txBody>
      </p:sp>
      <p:sp>
        <p:nvSpPr>
          <p:cNvPr id="310" name="Google Shape;310;p39"/>
          <p:cNvSpPr txBox="1"/>
          <p:nvPr>
            <p:ph idx="1" type="body"/>
          </p:nvPr>
        </p:nvSpPr>
        <p:spPr>
          <a:xfrm>
            <a:off x="1256550" y="794450"/>
            <a:ext cx="7038900" cy="42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Flutter Automated Testing: Using Easy Localization Framework.</a:t>
            </a:r>
            <a:endParaRPr sz="1800"/>
          </a:p>
          <a:p>
            <a:pPr indent="0" lvl="0" marL="0" rtl="0" algn="l">
              <a:spcBef>
                <a:spcPts val="1200"/>
              </a:spcBef>
              <a:spcAft>
                <a:spcPts val="1200"/>
              </a:spcAft>
              <a:buNone/>
            </a:pPr>
            <a:r>
              <a:t/>
            </a:r>
            <a:endParaRPr sz="1800"/>
          </a:p>
        </p:txBody>
      </p:sp>
      <p:pic>
        <p:nvPicPr>
          <p:cNvPr id="311" name="Google Shape;311;p39"/>
          <p:cNvPicPr preferRelativeResize="0"/>
          <p:nvPr/>
        </p:nvPicPr>
        <p:blipFill>
          <a:blip r:embed="rId3">
            <a:alphaModFix/>
          </a:blip>
          <a:stretch>
            <a:fillRect/>
          </a:stretch>
        </p:blipFill>
        <p:spPr>
          <a:xfrm>
            <a:off x="1354400" y="1200700"/>
            <a:ext cx="5379174" cy="386724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0"/>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Challenges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Databases</a:t>
            </a:r>
            <a:endParaRPr/>
          </a:p>
        </p:txBody>
      </p:sp>
      <p:sp>
        <p:nvSpPr>
          <p:cNvPr id="322" name="Google Shape;322;p41"/>
          <p:cNvSpPr txBox="1"/>
          <p:nvPr>
            <p:ph idx="1" type="body"/>
          </p:nvPr>
        </p:nvSpPr>
        <p:spPr>
          <a:xfrm>
            <a:off x="1197900" y="1116150"/>
            <a:ext cx="7613100" cy="3764700"/>
          </a:xfrm>
          <a:prstGeom prst="rect">
            <a:avLst/>
          </a:prstGeom>
        </p:spPr>
        <p:txBody>
          <a:bodyPr anchorCtr="0" anchor="t" bIns="91425" lIns="91425" spcFirstLastPara="1" rIns="91425" wrap="square" tIns="91425">
            <a:normAutofit fontScale="25000"/>
          </a:bodyPr>
          <a:lstStyle/>
          <a:p>
            <a:pPr indent="-313429" lvl="0" marL="400050" rtl="0" algn="l">
              <a:spcBef>
                <a:spcPts val="0"/>
              </a:spcBef>
              <a:spcAft>
                <a:spcPts val="0"/>
              </a:spcAft>
              <a:buSzPct val="100000"/>
              <a:buChar char="●"/>
            </a:pPr>
            <a:r>
              <a:rPr lang="en" sz="5343"/>
              <a:t>Used a </a:t>
            </a:r>
            <a:r>
              <a:rPr b="1" lang="en" sz="5343"/>
              <a:t>CRUD </a:t>
            </a:r>
            <a:r>
              <a:rPr lang="en" sz="5343"/>
              <a:t>style database</a:t>
            </a:r>
            <a:endParaRPr sz="5343"/>
          </a:p>
          <a:p>
            <a:pPr indent="-310254" lvl="1" marL="1371600" rtl="0" algn="l">
              <a:spcBef>
                <a:spcPts val="0"/>
              </a:spcBef>
              <a:spcAft>
                <a:spcPts val="0"/>
              </a:spcAft>
              <a:buSzPct val="100000"/>
              <a:buChar char="○"/>
            </a:pPr>
            <a:r>
              <a:rPr b="1" lang="en" sz="5143"/>
              <a:t>C</a:t>
            </a:r>
            <a:r>
              <a:rPr lang="en" sz="5143"/>
              <a:t>REATE</a:t>
            </a:r>
            <a:endParaRPr sz="5143"/>
          </a:p>
          <a:p>
            <a:pPr indent="-310254" lvl="1" marL="1371600" rtl="0" algn="l">
              <a:spcBef>
                <a:spcPts val="0"/>
              </a:spcBef>
              <a:spcAft>
                <a:spcPts val="0"/>
              </a:spcAft>
              <a:buSzPct val="100000"/>
              <a:buChar char="○"/>
            </a:pPr>
            <a:r>
              <a:rPr b="1" lang="en" sz="5143"/>
              <a:t>R</a:t>
            </a:r>
            <a:r>
              <a:rPr lang="en" sz="5143"/>
              <a:t>EAD</a:t>
            </a:r>
            <a:endParaRPr sz="5143"/>
          </a:p>
          <a:p>
            <a:pPr indent="-310254" lvl="1" marL="1371600" rtl="0" algn="l">
              <a:spcBef>
                <a:spcPts val="0"/>
              </a:spcBef>
              <a:spcAft>
                <a:spcPts val="0"/>
              </a:spcAft>
              <a:buSzPct val="100000"/>
              <a:buChar char="○"/>
            </a:pPr>
            <a:r>
              <a:rPr b="1" lang="en" sz="5143"/>
              <a:t>U</a:t>
            </a:r>
            <a:r>
              <a:rPr lang="en" sz="5143"/>
              <a:t>PDATE</a:t>
            </a:r>
            <a:endParaRPr sz="5143"/>
          </a:p>
          <a:p>
            <a:pPr indent="-310254" lvl="1" marL="1371600" rtl="0" algn="l">
              <a:spcBef>
                <a:spcPts val="0"/>
              </a:spcBef>
              <a:spcAft>
                <a:spcPts val="0"/>
              </a:spcAft>
              <a:buSzPct val="100000"/>
              <a:buChar char="○"/>
            </a:pPr>
            <a:r>
              <a:rPr b="1" lang="en" sz="5143"/>
              <a:t>D</a:t>
            </a:r>
            <a:r>
              <a:rPr lang="en" sz="5143"/>
              <a:t>ELETE</a:t>
            </a:r>
            <a:endParaRPr sz="5143"/>
          </a:p>
          <a:p>
            <a:pPr indent="-313429" lvl="0" marL="400050" rtl="0" algn="l">
              <a:spcBef>
                <a:spcPts val="1000"/>
              </a:spcBef>
              <a:spcAft>
                <a:spcPts val="0"/>
              </a:spcAft>
              <a:buSzPct val="100000"/>
              <a:buChar char="●"/>
            </a:pPr>
            <a:r>
              <a:rPr lang="en" sz="5343"/>
              <a:t>C</a:t>
            </a:r>
            <a:r>
              <a:rPr lang="en" sz="5343"/>
              <a:t>reate a database  that would work offline.</a:t>
            </a:r>
            <a:endParaRPr sz="5343"/>
          </a:p>
          <a:p>
            <a:pPr indent="-310254" lvl="1" marL="1371600" rtl="0" algn="l">
              <a:spcBef>
                <a:spcPts val="0"/>
              </a:spcBef>
              <a:spcAft>
                <a:spcPts val="0"/>
              </a:spcAft>
              <a:buSzPct val="100000"/>
              <a:buChar char="○"/>
            </a:pPr>
            <a:r>
              <a:rPr lang="en" sz="5143"/>
              <a:t>The idea of a </a:t>
            </a:r>
            <a:r>
              <a:rPr lang="en" sz="5143"/>
              <a:t>database</a:t>
            </a:r>
            <a:r>
              <a:rPr lang="en" sz="5143"/>
              <a:t> that worked with a JSON</a:t>
            </a:r>
            <a:endParaRPr sz="5143"/>
          </a:p>
          <a:p>
            <a:pPr indent="-310254" lvl="2" marL="1828800" rtl="0" algn="l">
              <a:spcBef>
                <a:spcPts val="0"/>
              </a:spcBef>
              <a:spcAft>
                <a:spcPts val="0"/>
              </a:spcAft>
              <a:buSzPct val="100000"/>
              <a:buChar char="■"/>
            </a:pPr>
            <a:r>
              <a:rPr lang="en" sz="5143"/>
              <a:t>From there you </a:t>
            </a:r>
            <a:r>
              <a:rPr lang="en" sz="5143"/>
              <a:t>can</a:t>
            </a:r>
            <a:r>
              <a:rPr lang="en" sz="5143"/>
              <a:t> insert or delete any kind of </a:t>
            </a:r>
            <a:r>
              <a:rPr lang="en" sz="5143"/>
              <a:t>constellation</a:t>
            </a:r>
            <a:r>
              <a:rPr lang="en" sz="5143"/>
              <a:t> that user wants</a:t>
            </a:r>
            <a:endParaRPr sz="5143"/>
          </a:p>
          <a:p>
            <a:pPr indent="-313429" lvl="0" marL="400050" rtl="0" algn="l">
              <a:spcBef>
                <a:spcPts val="1000"/>
              </a:spcBef>
              <a:spcAft>
                <a:spcPts val="0"/>
              </a:spcAft>
              <a:buSzPct val="100000"/>
              <a:buChar char="●"/>
            </a:pPr>
            <a:r>
              <a:rPr lang="en" sz="5343"/>
              <a:t>Some errors that happen was the </a:t>
            </a:r>
            <a:r>
              <a:rPr lang="en" sz="5343"/>
              <a:t>dependencies</a:t>
            </a:r>
            <a:r>
              <a:rPr lang="en" sz="5343"/>
              <a:t> would clash with each other  </a:t>
            </a:r>
            <a:endParaRPr sz="5343"/>
          </a:p>
          <a:p>
            <a:pPr indent="-313429" lvl="0" marL="400050" rtl="0" algn="l">
              <a:spcBef>
                <a:spcPts val="1000"/>
              </a:spcBef>
              <a:spcAft>
                <a:spcPts val="0"/>
              </a:spcAft>
              <a:buSzPct val="100000"/>
              <a:buChar char="●"/>
            </a:pPr>
            <a:r>
              <a:rPr lang="en" sz="5343"/>
              <a:t>Having an issue with the no internet problem</a:t>
            </a:r>
            <a:endParaRPr sz="5343"/>
          </a:p>
          <a:p>
            <a:pPr indent="-313429" lvl="0" marL="400050" rtl="0" algn="l">
              <a:spcBef>
                <a:spcPts val="1000"/>
              </a:spcBef>
              <a:spcAft>
                <a:spcPts val="0"/>
              </a:spcAft>
              <a:buSzPct val="100000"/>
              <a:buChar char="●"/>
            </a:pPr>
            <a:r>
              <a:rPr lang="en" sz="5343"/>
              <a:t>In the beginning, client wanted to use a </a:t>
            </a:r>
            <a:r>
              <a:rPr lang="en" sz="5343"/>
              <a:t>stellarium</a:t>
            </a:r>
            <a:r>
              <a:rPr lang="en" sz="5343"/>
              <a:t> </a:t>
            </a:r>
            <a:r>
              <a:rPr lang="en" sz="5343"/>
              <a:t>database</a:t>
            </a:r>
            <a:r>
              <a:rPr lang="en" sz="5343"/>
              <a:t> (from a book) </a:t>
            </a:r>
            <a:endParaRPr sz="5343"/>
          </a:p>
          <a:p>
            <a:pPr indent="0" lvl="0" marL="40005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idx="1" type="body"/>
          </p:nvPr>
        </p:nvSpPr>
        <p:spPr>
          <a:xfrm>
            <a:off x="1297500" y="407800"/>
            <a:ext cx="7038900" cy="4433100"/>
          </a:xfrm>
          <a:prstGeom prst="rect">
            <a:avLst/>
          </a:prstGeom>
        </p:spPr>
        <p:txBody>
          <a:bodyPr anchorCtr="0" anchor="t" bIns="91425" lIns="91425" spcFirstLastPara="1" rIns="91425" wrap="square" tIns="91425">
            <a:normAutofit fontScale="70000" lnSpcReduction="20000"/>
          </a:bodyPr>
          <a:lstStyle/>
          <a:p>
            <a:pPr indent="0" lvl="0" marL="0" rtl="0" algn="l">
              <a:lnSpc>
                <a:spcPct val="115000"/>
              </a:lnSpc>
              <a:spcBef>
                <a:spcPts val="600"/>
              </a:spcBef>
              <a:spcAft>
                <a:spcPts val="0"/>
              </a:spcAft>
              <a:buNone/>
            </a:pPr>
            <a:r>
              <a:rPr lang="en" sz="2400">
                <a:latin typeface="Montserrat"/>
                <a:ea typeface="Montserrat"/>
                <a:cs typeface="Montserrat"/>
                <a:sym typeface="Montserrat"/>
              </a:rPr>
              <a:t>Device</a:t>
            </a:r>
            <a:endParaRPr sz="2400">
              <a:latin typeface="Montserrat"/>
              <a:ea typeface="Montserrat"/>
              <a:cs typeface="Montserrat"/>
              <a:sym typeface="Montserrat"/>
            </a:endParaRPr>
          </a:p>
          <a:p>
            <a:pPr indent="-359451" lvl="0" marL="457200" rtl="0" algn="l">
              <a:lnSpc>
                <a:spcPct val="115000"/>
              </a:lnSpc>
              <a:spcBef>
                <a:spcPts val="600"/>
              </a:spcBef>
              <a:spcAft>
                <a:spcPts val="0"/>
              </a:spcAft>
              <a:buSzPct val="100000"/>
              <a:buFont typeface="Montserrat"/>
              <a:buChar char="●"/>
            </a:pPr>
            <a:r>
              <a:rPr lang="en" sz="2943">
                <a:latin typeface="Montserrat"/>
                <a:ea typeface="Montserrat"/>
                <a:cs typeface="Montserrat"/>
                <a:sym typeface="Montserrat"/>
              </a:rPr>
              <a:t>Housing built for outdoors and uneven terrain  </a:t>
            </a:r>
            <a:endParaRPr sz="2943">
              <a:latin typeface="Montserrat"/>
              <a:ea typeface="Montserrat"/>
              <a:cs typeface="Montserrat"/>
              <a:sym typeface="Montserrat"/>
            </a:endParaRPr>
          </a:p>
          <a:p>
            <a:pPr indent="-359451" lvl="0" marL="457200" rtl="0" algn="l">
              <a:lnSpc>
                <a:spcPct val="115000"/>
              </a:lnSpc>
              <a:spcBef>
                <a:spcPts val="0"/>
              </a:spcBef>
              <a:spcAft>
                <a:spcPts val="0"/>
              </a:spcAft>
              <a:buSzPct val="100000"/>
              <a:buFont typeface="Montserrat"/>
              <a:buChar char="●"/>
            </a:pPr>
            <a:r>
              <a:rPr lang="en" sz="2943">
                <a:latin typeface="Montserrat"/>
                <a:ea typeface="Montserrat"/>
                <a:cs typeface="Montserrat"/>
                <a:sym typeface="Montserrat"/>
              </a:rPr>
              <a:t>GPS</a:t>
            </a:r>
            <a:endParaRPr sz="2943">
              <a:latin typeface="Montserrat"/>
              <a:ea typeface="Montserrat"/>
              <a:cs typeface="Montserrat"/>
              <a:sym typeface="Montserrat"/>
            </a:endParaRPr>
          </a:p>
          <a:p>
            <a:pPr indent="-359451" lvl="0" marL="457200" rtl="0" algn="l">
              <a:lnSpc>
                <a:spcPct val="115000"/>
              </a:lnSpc>
              <a:spcBef>
                <a:spcPts val="0"/>
              </a:spcBef>
              <a:spcAft>
                <a:spcPts val="0"/>
              </a:spcAft>
              <a:buSzPct val="100000"/>
              <a:buFont typeface="Montserrat"/>
              <a:buChar char="●"/>
            </a:pPr>
            <a:r>
              <a:rPr lang="en" sz="2943">
                <a:latin typeface="Montserrat"/>
                <a:ea typeface="Montserrat"/>
                <a:cs typeface="Montserrat"/>
                <a:sym typeface="Montserrat"/>
              </a:rPr>
              <a:t>Device orientation and calibration , Polar alignment , self leveling</a:t>
            </a:r>
            <a:endParaRPr sz="2943">
              <a:latin typeface="Montserrat"/>
              <a:ea typeface="Montserrat"/>
              <a:cs typeface="Montserrat"/>
              <a:sym typeface="Montserrat"/>
            </a:endParaRPr>
          </a:p>
          <a:p>
            <a:pPr indent="-359451" lvl="0" marL="457200" rtl="0" algn="l">
              <a:lnSpc>
                <a:spcPct val="115000"/>
              </a:lnSpc>
              <a:spcBef>
                <a:spcPts val="0"/>
              </a:spcBef>
              <a:spcAft>
                <a:spcPts val="0"/>
              </a:spcAft>
              <a:buSzPct val="100000"/>
              <a:buFont typeface="Montserrat"/>
              <a:buChar char="●"/>
            </a:pPr>
            <a:r>
              <a:rPr lang="en" sz="2943">
                <a:latin typeface="Montserrat"/>
                <a:ea typeface="Montserrat"/>
                <a:cs typeface="Montserrat"/>
                <a:sym typeface="Montserrat"/>
              </a:rPr>
              <a:t>Laser projection using 2 mirror galvos </a:t>
            </a:r>
            <a:endParaRPr sz="2943">
              <a:latin typeface="Montserrat"/>
              <a:ea typeface="Montserrat"/>
              <a:cs typeface="Montserrat"/>
              <a:sym typeface="Montserrat"/>
            </a:endParaRPr>
          </a:p>
          <a:p>
            <a:pPr indent="-359451" lvl="0" marL="457200" rtl="0" algn="l">
              <a:lnSpc>
                <a:spcPct val="115000"/>
              </a:lnSpc>
              <a:spcBef>
                <a:spcPts val="0"/>
              </a:spcBef>
              <a:spcAft>
                <a:spcPts val="0"/>
              </a:spcAft>
              <a:buSzPct val="100000"/>
              <a:buFont typeface="Montserrat"/>
              <a:buChar char="●"/>
            </a:pPr>
            <a:r>
              <a:rPr lang="en" sz="2943">
                <a:latin typeface="Montserrat"/>
                <a:ea typeface="Montserrat"/>
                <a:cs typeface="Montserrat"/>
                <a:sym typeface="Montserrat"/>
              </a:rPr>
              <a:t>Points to specified Star locations </a:t>
            </a:r>
            <a:endParaRPr sz="2943">
              <a:latin typeface="Montserrat"/>
              <a:ea typeface="Montserrat"/>
              <a:cs typeface="Montserrat"/>
              <a:sym typeface="Montserrat"/>
            </a:endParaRPr>
          </a:p>
          <a:p>
            <a:pPr indent="-359451" lvl="0" marL="457200" rtl="0" algn="l">
              <a:lnSpc>
                <a:spcPct val="115000"/>
              </a:lnSpc>
              <a:spcBef>
                <a:spcPts val="0"/>
              </a:spcBef>
              <a:spcAft>
                <a:spcPts val="0"/>
              </a:spcAft>
              <a:buSzPct val="100000"/>
              <a:buFont typeface="Montserrat"/>
              <a:buChar char="●"/>
            </a:pPr>
            <a:r>
              <a:rPr lang="en" sz="2943">
                <a:latin typeface="Montserrat"/>
                <a:ea typeface="Montserrat"/>
                <a:cs typeface="Montserrat"/>
                <a:sym typeface="Montserrat"/>
              </a:rPr>
              <a:t>Database of celestial bodies</a:t>
            </a:r>
            <a:endParaRPr sz="2943">
              <a:latin typeface="Montserrat"/>
              <a:ea typeface="Montserrat"/>
              <a:cs typeface="Montserrat"/>
              <a:sym typeface="Montserrat"/>
            </a:endParaRPr>
          </a:p>
          <a:p>
            <a:pPr indent="-359451" lvl="0" marL="457200" rtl="0" algn="l">
              <a:lnSpc>
                <a:spcPct val="115000"/>
              </a:lnSpc>
              <a:spcBef>
                <a:spcPts val="0"/>
              </a:spcBef>
              <a:spcAft>
                <a:spcPts val="0"/>
              </a:spcAft>
              <a:buSzPct val="100000"/>
              <a:buFont typeface="Montserrat"/>
              <a:buChar char="●"/>
            </a:pPr>
            <a:r>
              <a:rPr lang="en" sz="2943">
                <a:latin typeface="Montserrat"/>
                <a:ea typeface="Montserrat"/>
                <a:cs typeface="Montserrat"/>
                <a:sym typeface="Montserrat"/>
              </a:rPr>
              <a:t>Integration with smartphone</a:t>
            </a:r>
            <a:endParaRPr sz="2943">
              <a:latin typeface="Montserrat"/>
              <a:ea typeface="Montserrat"/>
              <a:cs typeface="Montserrat"/>
              <a:sym typeface="Montserrat"/>
            </a:endParaRPr>
          </a:p>
          <a:p>
            <a:pPr indent="-359451" lvl="0" marL="457200" rtl="0" algn="l">
              <a:lnSpc>
                <a:spcPct val="115000"/>
              </a:lnSpc>
              <a:spcBef>
                <a:spcPts val="0"/>
              </a:spcBef>
              <a:spcAft>
                <a:spcPts val="0"/>
              </a:spcAft>
              <a:buSzPct val="100000"/>
              <a:buFont typeface="Montserrat"/>
              <a:buChar char="●"/>
            </a:pPr>
            <a:r>
              <a:rPr lang="en" sz="2943">
                <a:latin typeface="Montserrat"/>
                <a:ea typeface="Montserrat"/>
                <a:cs typeface="Montserrat"/>
                <a:sym typeface="Montserrat"/>
              </a:rPr>
              <a:t>Safety feature </a:t>
            </a:r>
            <a:endParaRPr sz="2943">
              <a:latin typeface="Montserrat"/>
              <a:ea typeface="Montserrat"/>
              <a:cs typeface="Montserrat"/>
              <a:sym typeface="Montserrat"/>
            </a:endParaRPr>
          </a:p>
          <a:p>
            <a:pPr indent="-359451" lvl="0" marL="457200" rtl="0" algn="l">
              <a:lnSpc>
                <a:spcPct val="115000"/>
              </a:lnSpc>
              <a:spcBef>
                <a:spcPts val="0"/>
              </a:spcBef>
              <a:spcAft>
                <a:spcPts val="0"/>
              </a:spcAft>
              <a:buSzPct val="100000"/>
              <a:buFont typeface="Montserrat"/>
              <a:buChar char="●"/>
            </a:pPr>
            <a:r>
              <a:rPr lang="en" sz="2943">
                <a:latin typeface="Montserrat"/>
                <a:ea typeface="Montserrat"/>
                <a:cs typeface="Montserrat"/>
                <a:sym typeface="Montserrat"/>
              </a:rPr>
              <a:t>Find the optimal safe distance of device from user </a:t>
            </a:r>
            <a:endParaRPr sz="2943">
              <a:latin typeface="Montserrat"/>
              <a:ea typeface="Montserrat"/>
              <a:cs typeface="Montserrat"/>
              <a:sym typeface="Montserrat"/>
            </a:endParaRPr>
          </a:p>
          <a:p>
            <a:pPr indent="-359451" lvl="0" marL="457200" rtl="0" algn="l">
              <a:lnSpc>
                <a:spcPct val="115000"/>
              </a:lnSpc>
              <a:spcBef>
                <a:spcPts val="0"/>
              </a:spcBef>
              <a:spcAft>
                <a:spcPts val="0"/>
              </a:spcAft>
              <a:buSzPct val="100000"/>
              <a:buFont typeface="Montserrat"/>
              <a:buChar char="●"/>
            </a:pPr>
            <a:r>
              <a:rPr lang="en" sz="2943">
                <a:latin typeface="Montserrat"/>
                <a:ea typeface="Montserrat"/>
                <a:cs typeface="Montserrat"/>
                <a:sym typeface="Montserrat"/>
              </a:rPr>
              <a:t>Automatic shut down</a:t>
            </a:r>
            <a:endParaRPr sz="2943">
              <a:latin typeface="Montserrat"/>
              <a:ea typeface="Montserrat"/>
              <a:cs typeface="Montserrat"/>
              <a:sym typeface="Montserrat"/>
            </a:endParaRPr>
          </a:p>
          <a:p>
            <a:pPr indent="0" lvl="0" marL="0" rtl="0" algn="l">
              <a:spcBef>
                <a:spcPts val="0"/>
              </a:spcBef>
              <a:spcAft>
                <a:spcPts val="12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Math</a:t>
            </a:r>
            <a:endParaRPr/>
          </a:p>
        </p:txBody>
      </p:sp>
      <p:sp>
        <p:nvSpPr>
          <p:cNvPr id="328" name="Google Shape;328;p42"/>
          <p:cNvSpPr txBox="1"/>
          <p:nvPr>
            <p:ph idx="1" type="body"/>
          </p:nvPr>
        </p:nvSpPr>
        <p:spPr>
          <a:xfrm>
            <a:off x="243450" y="1419175"/>
            <a:ext cx="5843400" cy="3301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Used celestial coordinates with </a:t>
            </a:r>
            <a:r>
              <a:rPr lang="en" sz="1600"/>
              <a:t>declination and right ascension</a:t>
            </a:r>
            <a:endParaRPr sz="1600"/>
          </a:p>
          <a:p>
            <a:pPr indent="-330200" lvl="0" marL="457200" rtl="0" algn="l">
              <a:spcBef>
                <a:spcPts val="0"/>
              </a:spcBef>
              <a:spcAft>
                <a:spcPts val="0"/>
              </a:spcAft>
              <a:buSzPts val="1600"/>
              <a:buChar char="●"/>
            </a:pPr>
            <a:r>
              <a:rPr lang="en" sz="1600"/>
              <a:t>In our design, we planned to point to the north star first. </a:t>
            </a:r>
            <a:endParaRPr sz="1600"/>
          </a:p>
          <a:p>
            <a:pPr indent="-317500" lvl="1" marL="914400" rtl="0" algn="l">
              <a:spcBef>
                <a:spcPts val="0"/>
              </a:spcBef>
              <a:spcAft>
                <a:spcPts val="0"/>
              </a:spcAft>
              <a:buSzPts val="1400"/>
              <a:buChar char="○"/>
            </a:pPr>
            <a:r>
              <a:rPr lang="en" sz="1400"/>
              <a:t>Then we just work off the angle to get to the next star</a:t>
            </a:r>
            <a:endParaRPr sz="1400"/>
          </a:p>
          <a:p>
            <a:pPr indent="-330200" lvl="0" marL="457200" rtl="0" algn="l">
              <a:spcBef>
                <a:spcPts val="1000"/>
              </a:spcBef>
              <a:spcAft>
                <a:spcPts val="0"/>
              </a:spcAft>
              <a:buSzPts val="1600"/>
              <a:buChar char="●"/>
            </a:pPr>
            <a:r>
              <a:rPr lang="en" sz="1600"/>
              <a:t>up/down (north/south) is known as declination</a:t>
            </a:r>
            <a:endParaRPr sz="1600"/>
          </a:p>
          <a:p>
            <a:pPr indent="-317500" lvl="1" marL="914400" rtl="0" algn="l">
              <a:spcBef>
                <a:spcPts val="0"/>
              </a:spcBef>
              <a:spcAft>
                <a:spcPts val="0"/>
              </a:spcAft>
              <a:buSzPts val="1400"/>
              <a:buChar char="○"/>
            </a:pPr>
            <a:r>
              <a:rPr lang="en" sz="1400"/>
              <a:t>It is measured in degrees from the celestial equator (runs parallel to Earth’s equator).</a:t>
            </a:r>
            <a:endParaRPr sz="1400"/>
          </a:p>
          <a:p>
            <a:pPr indent="-330200" lvl="0" marL="457200" rtl="0" algn="l">
              <a:spcBef>
                <a:spcPts val="0"/>
              </a:spcBef>
              <a:spcAft>
                <a:spcPts val="0"/>
              </a:spcAft>
              <a:buSzPts val="1600"/>
              <a:buChar char="●"/>
            </a:pPr>
            <a:r>
              <a:rPr lang="en" sz="1600"/>
              <a:t>left/right (east/west) is known as right ascension (RA)</a:t>
            </a:r>
            <a:endParaRPr sz="1600"/>
          </a:p>
          <a:p>
            <a:pPr indent="-317500" lvl="1" marL="914400" rtl="0" algn="l">
              <a:spcBef>
                <a:spcPts val="0"/>
              </a:spcBef>
              <a:spcAft>
                <a:spcPts val="0"/>
              </a:spcAft>
              <a:buSzPts val="1400"/>
              <a:buChar char="○"/>
            </a:pPr>
            <a:r>
              <a:rPr lang="en" sz="1400"/>
              <a:t>Measured in hours from zero-hour line (perpendicular to the point where the sun crosses celestial equator at the vernal equinox)</a:t>
            </a:r>
            <a:endParaRPr sz="1400"/>
          </a:p>
        </p:txBody>
      </p:sp>
      <p:pic>
        <p:nvPicPr>
          <p:cNvPr id="329" name="Google Shape;329;p42"/>
          <p:cNvPicPr preferRelativeResize="0"/>
          <p:nvPr/>
        </p:nvPicPr>
        <p:blipFill>
          <a:blip r:embed="rId3">
            <a:alphaModFix/>
          </a:blip>
          <a:stretch>
            <a:fillRect/>
          </a:stretch>
        </p:blipFill>
        <p:spPr>
          <a:xfrm>
            <a:off x="5958075" y="1155200"/>
            <a:ext cx="3702876" cy="30742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Major Issues We Ran Into</a:t>
            </a:r>
            <a:endParaRPr/>
          </a:p>
        </p:txBody>
      </p:sp>
      <p:sp>
        <p:nvSpPr>
          <p:cNvPr id="335" name="Google Shape;335;p43"/>
          <p:cNvSpPr txBox="1"/>
          <p:nvPr>
            <p:ph idx="1" type="body"/>
          </p:nvPr>
        </p:nvSpPr>
        <p:spPr>
          <a:xfrm>
            <a:off x="887425" y="1541225"/>
            <a:ext cx="74490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No internet connection (idea) in most cases</a:t>
            </a:r>
            <a:endParaRPr sz="1800"/>
          </a:p>
          <a:p>
            <a:pPr indent="-342900" lvl="0" marL="457200" rtl="0" algn="l">
              <a:spcBef>
                <a:spcPts val="0"/>
              </a:spcBef>
              <a:spcAft>
                <a:spcPts val="0"/>
              </a:spcAft>
              <a:buSzPts val="1800"/>
              <a:buChar char="●"/>
            </a:pPr>
            <a:r>
              <a:rPr lang="en" sz="1800"/>
              <a:t>Legal issues with lasers and planes</a:t>
            </a:r>
            <a:endParaRPr sz="1800"/>
          </a:p>
          <a:p>
            <a:pPr indent="-342900" lvl="0" marL="457200" rtl="0" algn="l">
              <a:spcBef>
                <a:spcPts val="0"/>
              </a:spcBef>
              <a:spcAft>
                <a:spcPts val="0"/>
              </a:spcAft>
              <a:buSzPts val="1800"/>
              <a:buChar char="●"/>
            </a:pPr>
            <a:r>
              <a:rPr lang="en" sz="1800"/>
              <a:t>Not able to use flight radar API, and stellarium API w/out internet</a:t>
            </a:r>
            <a:endParaRPr sz="1800"/>
          </a:p>
          <a:p>
            <a:pPr indent="-342900" lvl="0" marL="457200" rtl="0" algn="l">
              <a:spcBef>
                <a:spcPts val="0"/>
              </a:spcBef>
              <a:spcAft>
                <a:spcPts val="0"/>
              </a:spcAft>
              <a:buSzPts val="1800"/>
              <a:buChar char="●"/>
            </a:pPr>
            <a:r>
              <a:rPr lang="en" sz="1800"/>
              <a:t>Learning curve with learning Flutter, Arduino, ESP8266, CAD programming and lots of time researching</a:t>
            </a:r>
            <a:endParaRPr sz="1800"/>
          </a:p>
          <a:p>
            <a:pPr indent="-342900" lvl="0" marL="457200" rtl="0" algn="l">
              <a:spcBef>
                <a:spcPts val="0"/>
              </a:spcBef>
              <a:spcAft>
                <a:spcPts val="0"/>
              </a:spcAft>
              <a:buSzPts val="1800"/>
              <a:buChar char="●"/>
            </a:pPr>
            <a:r>
              <a:rPr lang="en" sz="1800"/>
              <a:t>Sickness</a:t>
            </a:r>
            <a:endParaRPr sz="1800"/>
          </a:p>
          <a:p>
            <a:pPr indent="-323850" lvl="0" marL="457200" rtl="0" algn="l">
              <a:spcBef>
                <a:spcPts val="0"/>
              </a:spcBef>
              <a:spcAft>
                <a:spcPts val="0"/>
              </a:spcAft>
              <a:buSzPts val="1500"/>
              <a:buChar char="●"/>
            </a:pPr>
            <a:r>
              <a:rPr lang="en" sz="1800"/>
              <a:t>Hands on building made it hard to get schedules lined up to work on device</a:t>
            </a:r>
            <a:r>
              <a:rPr lang="en" sz="1600"/>
              <a:t>.</a:t>
            </a:r>
            <a:endParaRPr sz="16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4"/>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Future of Laser Star Guide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Legacy project</a:t>
            </a:r>
            <a:endParaRPr/>
          </a:p>
        </p:txBody>
      </p:sp>
      <p:sp>
        <p:nvSpPr>
          <p:cNvPr id="346" name="Google Shape;346;p4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We’ve laid the groundwork for this project by doing lots of research and development </a:t>
            </a:r>
            <a:endParaRPr sz="1700"/>
          </a:p>
          <a:p>
            <a:pPr indent="-336550" lvl="0" marL="457200" rtl="0" algn="l">
              <a:spcBef>
                <a:spcPts val="0"/>
              </a:spcBef>
              <a:spcAft>
                <a:spcPts val="0"/>
              </a:spcAft>
              <a:buSzPts val="1700"/>
              <a:buChar char="●"/>
            </a:pPr>
            <a:r>
              <a:rPr lang="en" sz="1700"/>
              <a:t>Developed prototype for finding constellations and pointing a laser at said location.</a:t>
            </a:r>
            <a:endParaRPr sz="1700"/>
          </a:p>
          <a:p>
            <a:pPr indent="-336550" lvl="0" marL="457200" rtl="0" algn="l">
              <a:spcBef>
                <a:spcPts val="0"/>
              </a:spcBef>
              <a:spcAft>
                <a:spcPts val="0"/>
              </a:spcAft>
              <a:buSzPts val="1700"/>
              <a:buChar char="●"/>
            </a:pPr>
            <a:r>
              <a:rPr lang="en" sz="1700"/>
              <a:t>Developed prototype for laser projection</a:t>
            </a:r>
            <a:endParaRPr sz="1700"/>
          </a:p>
          <a:p>
            <a:pPr indent="-336550" lvl="0" marL="457200" rtl="0" algn="l">
              <a:spcBef>
                <a:spcPts val="0"/>
              </a:spcBef>
              <a:spcAft>
                <a:spcPts val="0"/>
              </a:spcAft>
              <a:buSzPts val="1700"/>
              <a:buChar char="●"/>
            </a:pPr>
            <a:r>
              <a:rPr lang="en" sz="1700"/>
              <a:t>Next group can use what we’ve learned to implement the two pieces together.</a:t>
            </a:r>
            <a:endParaRPr sz="1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Ethics Issues Lead to Project Changes </a:t>
            </a:r>
            <a:endParaRPr/>
          </a:p>
        </p:txBody>
      </p:sp>
      <p:sp>
        <p:nvSpPr>
          <p:cNvPr id="152" name="Google Shape;152;p1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FFA has a federal law that states:  a person convicted of aiming a laser pointer at a plane, could lead to time in prison  (up to five years).</a:t>
            </a:r>
            <a:endParaRPr sz="1800"/>
          </a:p>
          <a:p>
            <a:pPr indent="-342900" lvl="0" marL="457200" rtl="0" algn="l">
              <a:spcBef>
                <a:spcPts val="0"/>
              </a:spcBef>
              <a:spcAft>
                <a:spcPts val="0"/>
              </a:spcAft>
              <a:buSzPts val="1800"/>
              <a:buChar char="●"/>
            </a:pPr>
            <a:r>
              <a:rPr lang="en" sz="1800"/>
              <a:t>Additionally, they may face fines from the FAA of up to $11,000 per violation, and up to $200,000 for multiple incidents.</a:t>
            </a:r>
            <a:endParaRPr sz="1800"/>
          </a:p>
          <a:p>
            <a:pPr indent="-342900" lvl="0" marL="457200" rtl="0" algn="l">
              <a:lnSpc>
                <a:spcPct val="115000"/>
              </a:lnSpc>
              <a:spcBef>
                <a:spcPts val="0"/>
              </a:spcBef>
              <a:spcAft>
                <a:spcPts val="0"/>
              </a:spcAft>
              <a:buSzPts val="1800"/>
              <a:buChar char="●"/>
            </a:pPr>
            <a:r>
              <a:rPr lang="en" sz="1800"/>
              <a:t>Creating a database from a book was not possible because we didn’t have permission from the book publisher.</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Technical Limitations Lead to Project Changes</a:t>
            </a:r>
            <a:endParaRPr/>
          </a:p>
        </p:txBody>
      </p:sp>
      <p:sp>
        <p:nvSpPr>
          <p:cNvPr id="158" name="Google Shape;158;p17"/>
          <p:cNvSpPr txBox="1"/>
          <p:nvPr>
            <p:ph idx="1" type="body"/>
          </p:nvPr>
        </p:nvSpPr>
        <p:spPr>
          <a:xfrm>
            <a:off x="1297500" y="1643750"/>
            <a:ext cx="7038900" cy="2911200"/>
          </a:xfrm>
          <a:prstGeom prst="rect">
            <a:avLst/>
          </a:prstGeom>
        </p:spPr>
        <p:txBody>
          <a:bodyPr anchorCtr="0" anchor="t" bIns="91425" lIns="91425" spcFirstLastPara="1" rIns="91425" wrap="square" tIns="91425">
            <a:normAutofit/>
          </a:bodyPr>
          <a:lstStyle/>
          <a:p>
            <a:pPr indent="-361950" lvl="0" marL="457200" rtl="0" algn="l">
              <a:lnSpc>
                <a:spcPct val="150000"/>
              </a:lnSpc>
              <a:spcBef>
                <a:spcPts val="0"/>
              </a:spcBef>
              <a:spcAft>
                <a:spcPts val="0"/>
              </a:spcAft>
              <a:buSzPts val="2100"/>
              <a:buChar char="●"/>
            </a:pPr>
            <a:r>
              <a:rPr lang="en" sz="2100"/>
              <a:t>Lack of internet access when using the device </a:t>
            </a:r>
            <a:endParaRPr sz="2100"/>
          </a:p>
          <a:p>
            <a:pPr indent="-361950" lvl="0" marL="457200" rtl="0" algn="l">
              <a:lnSpc>
                <a:spcPct val="150000"/>
              </a:lnSpc>
              <a:spcBef>
                <a:spcPts val="0"/>
              </a:spcBef>
              <a:spcAft>
                <a:spcPts val="0"/>
              </a:spcAft>
              <a:buSzPts val="2100"/>
              <a:buChar char="●"/>
            </a:pPr>
            <a:r>
              <a:rPr lang="en" sz="2100"/>
              <a:t>Limited Hardware capabilities</a:t>
            </a:r>
            <a:endParaRPr sz="2100"/>
          </a:p>
          <a:p>
            <a:pPr indent="-361950" lvl="0" marL="457200" rtl="0" algn="l">
              <a:lnSpc>
                <a:spcPct val="150000"/>
              </a:lnSpc>
              <a:spcBef>
                <a:spcPts val="0"/>
              </a:spcBef>
              <a:spcAft>
                <a:spcPts val="0"/>
              </a:spcAft>
              <a:buSzPts val="2100"/>
              <a:buChar char="●"/>
            </a:pPr>
            <a:r>
              <a:rPr lang="en" sz="2100"/>
              <a:t>Limited Funding (more precise hardware is very expensive) </a:t>
            </a:r>
            <a:endParaRPr sz="2100"/>
          </a:p>
          <a:p>
            <a:pPr indent="0" lvl="0" marL="457200" rtl="0" algn="l">
              <a:lnSpc>
                <a:spcPct val="150000"/>
              </a:lnSpc>
              <a:spcBef>
                <a:spcPts val="1200"/>
              </a:spcBef>
              <a:spcAft>
                <a:spcPts val="1200"/>
              </a:spcAft>
              <a:buNone/>
            </a:pPr>
            <a:r>
              <a:t/>
            </a:r>
            <a:endParaRPr sz="2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Reinvisioned Goals for the Project</a:t>
            </a:r>
            <a:endParaRPr/>
          </a:p>
        </p:txBody>
      </p:sp>
      <p:sp>
        <p:nvSpPr>
          <p:cNvPr id="164" name="Google Shape;164;p18"/>
          <p:cNvSpPr txBox="1"/>
          <p:nvPr>
            <p:ph idx="1" type="body"/>
          </p:nvPr>
        </p:nvSpPr>
        <p:spPr>
          <a:xfrm>
            <a:off x="1297500" y="1307850"/>
            <a:ext cx="7038900" cy="3125400"/>
          </a:xfrm>
          <a:prstGeom prst="rect">
            <a:avLst/>
          </a:prstGeom>
        </p:spPr>
        <p:txBody>
          <a:bodyPr anchorCtr="0" anchor="t" bIns="91425" lIns="91425" spcFirstLastPara="1" rIns="91425" wrap="square" tIns="91425">
            <a:noAutofit/>
          </a:bodyPr>
          <a:lstStyle/>
          <a:p>
            <a:pPr indent="-336550" lvl="0" marL="457200" rtl="0" algn="l">
              <a:lnSpc>
                <a:spcPct val="130000"/>
              </a:lnSpc>
              <a:spcBef>
                <a:spcPts val="0"/>
              </a:spcBef>
              <a:spcAft>
                <a:spcPts val="0"/>
              </a:spcAft>
              <a:buSzPts val="1700"/>
              <a:buChar char="●"/>
            </a:pPr>
            <a:r>
              <a:rPr lang="en" sz="1700"/>
              <a:t>Create a device that allows the user to point a laser into the sky automatically with minimal control inputs. </a:t>
            </a:r>
            <a:endParaRPr sz="1700"/>
          </a:p>
          <a:p>
            <a:pPr indent="-336550" lvl="0" marL="457200" rtl="0" algn="l">
              <a:lnSpc>
                <a:spcPct val="130000"/>
              </a:lnSpc>
              <a:spcBef>
                <a:spcPts val="0"/>
              </a:spcBef>
              <a:spcAft>
                <a:spcPts val="0"/>
              </a:spcAft>
              <a:buSzPts val="1700"/>
              <a:buChar char="●"/>
            </a:pPr>
            <a:r>
              <a:rPr lang="en" sz="1700"/>
              <a:t>Implement an app that can be used to control device, and translate into multiple human languages</a:t>
            </a:r>
            <a:r>
              <a:rPr lang="en" sz="1700"/>
              <a:t>.</a:t>
            </a:r>
            <a:endParaRPr sz="1700"/>
          </a:p>
          <a:p>
            <a:pPr indent="-336550" lvl="0" marL="457200" rtl="0" algn="l">
              <a:lnSpc>
                <a:spcPct val="130000"/>
              </a:lnSpc>
              <a:spcBef>
                <a:spcPts val="0"/>
              </a:spcBef>
              <a:spcAft>
                <a:spcPts val="0"/>
              </a:spcAft>
              <a:buSzPts val="1700"/>
              <a:buChar char="●"/>
            </a:pPr>
            <a:r>
              <a:rPr lang="en" sz="1700"/>
              <a:t>The app also needs to provide information about constellations that is not copyright</a:t>
            </a:r>
            <a:endParaRPr sz="1700"/>
          </a:p>
          <a:p>
            <a:pPr indent="-336550" lvl="0" marL="457200" rtl="0" algn="l">
              <a:lnSpc>
                <a:spcPct val="130000"/>
              </a:lnSpc>
              <a:spcBef>
                <a:spcPts val="0"/>
              </a:spcBef>
              <a:spcAft>
                <a:spcPts val="0"/>
              </a:spcAft>
              <a:buSzPts val="1700"/>
              <a:buChar char="●"/>
            </a:pPr>
            <a:r>
              <a:rPr lang="en" sz="1700"/>
              <a:t>Safety </a:t>
            </a:r>
            <a:r>
              <a:rPr lang="en" sz="1700"/>
              <a:t>implementations</a:t>
            </a:r>
            <a:r>
              <a:rPr lang="en" sz="1700"/>
              <a:t> so that people don’t do anything illegal</a:t>
            </a:r>
            <a:endParaRPr sz="1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Security &amp; </a:t>
            </a:r>
            <a:r>
              <a:rPr lang="en"/>
              <a:t>Safety</a:t>
            </a:r>
            <a:endParaRPr/>
          </a:p>
        </p:txBody>
      </p:sp>
      <p:sp>
        <p:nvSpPr>
          <p:cNvPr id="170" name="Google Shape;170;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There are not many cyber security risks because our device mainly works offline</a:t>
            </a:r>
            <a:endParaRPr sz="1800"/>
          </a:p>
          <a:p>
            <a:pPr indent="-342900" lvl="0" marL="457200" rtl="0" algn="l">
              <a:spcBef>
                <a:spcPts val="0"/>
              </a:spcBef>
              <a:spcAft>
                <a:spcPts val="0"/>
              </a:spcAft>
              <a:buSzPts val="1800"/>
              <a:buChar char="●"/>
            </a:pPr>
            <a:r>
              <a:rPr lang="en" sz="1800"/>
              <a:t>There is no use of personal information in our app</a:t>
            </a:r>
            <a:endParaRPr sz="1800"/>
          </a:p>
          <a:p>
            <a:pPr indent="-342900" lvl="0" marL="457200" rtl="0" algn="l">
              <a:lnSpc>
                <a:spcPct val="150000"/>
              </a:lnSpc>
              <a:spcBef>
                <a:spcPts val="0"/>
              </a:spcBef>
              <a:spcAft>
                <a:spcPts val="0"/>
              </a:spcAft>
              <a:buSzPts val="1800"/>
              <a:buChar char="●"/>
            </a:pPr>
            <a:r>
              <a:rPr lang="en" sz="1800"/>
              <a:t>H</a:t>
            </a:r>
            <a:r>
              <a:rPr lang="en" sz="1800"/>
              <a:t>igh powered lasers are very dangerous</a:t>
            </a:r>
            <a:endParaRPr sz="1800"/>
          </a:p>
          <a:p>
            <a:pPr indent="-342900" lvl="0" marL="457200" rtl="0" algn="l">
              <a:spcBef>
                <a:spcPts val="0"/>
              </a:spcBef>
              <a:spcAft>
                <a:spcPts val="0"/>
              </a:spcAft>
              <a:buSzPts val="1800"/>
              <a:buChar char="●"/>
            </a:pPr>
            <a:r>
              <a:rPr lang="en" sz="1800"/>
              <a:t>Using Flight radar to check flight paths in the location where you use the device</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0"/>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Device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Device Design</a:t>
            </a:r>
            <a:endParaRPr/>
          </a:p>
        </p:txBody>
      </p:sp>
      <p:sp>
        <p:nvSpPr>
          <p:cNvPr id="181" name="Google Shape;181;p21"/>
          <p:cNvSpPr txBox="1"/>
          <p:nvPr>
            <p:ph idx="1" type="body"/>
          </p:nvPr>
        </p:nvSpPr>
        <p:spPr>
          <a:xfrm>
            <a:off x="1052550" y="1240975"/>
            <a:ext cx="7038900" cy="2911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Used an Arduino and a wifi connection to control our laser </a:t>
            </a:r>
            <a:endParaRPr sz="1600"/>
          </a:p>
          <a:p>
            <a:pPr indent="-330200" lvl="0" marL="457200" rtl="0" algn="l">
              <a:spcBef>
                <a:spcPts val="0"/>
              </a:spcBef>
              <a:spcAft>
                <a:spcPts val="0"/>
              </a:spcAft>
              <a:buSzPts val="1600"/>
              <a:buChar char="●"/>
            </a:pPr>
            <a:r>
              <a:rPr lang="en" sz="1600"/>
              <a:t>Tinkercad models of 3D printed parts</a:t>
            </a:r>
            <a:endParaRPr sz="1600"/>
          </a:p>
          <a:p>
            <a:pPr indent="-330200" lvl="0" marL="457200" rtl="0" algn="l">
              <a:spcBef>
                <a:spcPts val="0"/>
              </a:spcBef>
              <a:spcAft>
                <a:spcPts val="0"/>
              </a:spcAft>
              <a:buSzPts val="1600"/>
              <a:buChar char="●"/>
            </a:pPr>
            <a:r>
              <a:rPr lang="en" sz="1600"/>
              <a:t>Layouts and circuits design for the device</a:t>
            </a:r>
            <a:endParaRPr sz="1600"/>
          </a:p>
          <a:p>
            <a:pPr indent="0" lvl="0" marL="457200" rtl="0" algn="l">
              <a:spcBef>
                <a:spcPts val="1200"/>
              </a:spcBef>
              <a:spcAft>
                <a:spcPts val="0"/>
              </a:spcAft>
              <a:buNone/>
            </a:pPr>
            <a:r>
              <a:t/>
            </a:r>
            <a:endParaRPr sz="1600"/>
          </a:p>
          <a:p>
            <a:pPr indent="0" lvl="0" marL="457200" rtl="0" algn="l">
              <a:spcBef>
                <a:spcPts val="1200"/>
              </a:spcBef>
              <a:spcAft>
                <a:spcPts val="1200"/>
              </a:spcAft>
              <a:buNone/>
            </a:pPr>
            <a:r>
              <a:t/>
            </a:r>
            <a:endParaRPr sz="1600"/>
          </a:p>
        </p:txBody>
      </p:sp>
      <p:pic>
        <p:nvPicPr>
          <p:cNvPr id="182" name="Google Shape;182;p21"/>
          <p:cNvPicPr preferRelativeResize="0"/>
          <p:nvPr/>
        </p:nvPicPr>
        <p:blipFill rotWithShape="1">
          <a:blip r:embed="rId3">
            <a:alphaModFix/>
          </a:blip>
          <a:srcRect b="19838" l="0" r="0" t="16083"/>
          <a:stretch/>
        </p:blipFill>
        <p:spPr>
          <a:xfrm>
            <a:off x="1378275" y="2505172"/>
            <a:ext cx="2663050" cy="2276274"/>
          </a:xfrm>
          <a:prstGeom prst="rect">
            <a:avLst/>
          </a:prstGeom>
          <a:noFill/>
          <a:ln>
            <a:noFill/>
          </a:ln>
        </p:spPr>
      </p:pic>
      <p:pic>
        <p:nvPicPr>
          <p:cNvPr id="183" name="Google Shape;183;p21"/>
          <p:cNvPicPr preferRelativeResize="0"/>
          <p:nvPr/>
        </p:nvPicPr>
        <p:blipFill>
          <a:blip r:embed="rId4">
            <a:alphaModFix/>
          </a:blip>
          <a:stretch>
            <a:fillRect/>
          </a:stretch>
        </p:blipFill>
        <p:spPr>
          <a:xfrm>
            <a:off x="5278764" y="2392992"/>
            <a:ext cx="2684074" cy="265221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